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handoutMasterIdLst>
    <p:handoutMasterId r:id="rId54"/>
  </p:handoutMasterIdLst>
  <p:sldIdLst>
    <p:sldId id="290" r:id="rId2"/>
    <p:sldId id="293" r:id="rId3"/>
    <p:sldId id="294" r:id="rId4"/>
    <p:sldId id="295" r:id="rId5"/>
    <p:sldId id="301" r:id="rId6"/>
    <p:sldId id="306" r:id="rId7"/>
    <p:sldId id="307" r:id="rId8"/>
    <p:sldId id="308" r:id="rId9"/>
    <p:sldId id="309" r:id="rId10"/>
    <p:sldId id="296" r:id="rId11"/>
    <p:sldId id="297" r:id="rId12"/>
    <p:sldId id="270" r:id="rId13"/>
    <p:sldId id="287" r:id="rId14"/>
    <p:sldId id="271" r:id="rId15"/>
    <p:sldId id="272" r:id="rId16"/>
    <p:sldId id="274" r:id="rId17"/>
    <p:sldId id="275" r:id="rId18"/>
    <p:sldId id="276" r:id="rId19"/>
    <p:sldId id="277" r:id="rId20"/>
    <p:sldId id="321" r:id="rId21"/>
    <p:sldId id="323" r:id="rId22"/>
    <p:sldId id="325" r:id="rId23"/>
    <p:sldId id="328" r:id="rId24"/>
    <p:sldId id="329" r:id="rId25"/>
    <p:sldId id="298" r:id="rId26"/>
    <p:sldId id="264" r:id="rId27"/>
    <p:sldId id="265" r:id="rId28"/>
    <p:sldId id="330" r:id="rId29"/>
    <p:sldId id="267" r:id="rId30"/>
    <p:sldId id="268" r:id="rId31"/>
    <p:sldId id="299" r:id="rId32"/>
    <p:sldId id="288" r:id="rId33"/>
    <p:sldId id="257" r:id="rId34"/>
    <p:sldId id="258" r:id="rId35"/>
    <p:sldId id="260" r:id="rId36"/>
    <p:sldId id="261" r:id="rId37"/>
    <p:sldId id="262" r:id="rId38"/>
    <p:sldId id="291" r:id="rId39"/>
    <p:sldId id="263" r:id="rId40"/>
    <p:sldId id="292" r:id="rId41"/>
    <p:sldId id="319" r:id="rId42"/>
    <p:sldId id="320" r:id="rId43"/>
    <p:sldId id="300" r:id="rId44"/>
    <p:sldId id="310" r:id="rId45"/>
    <p:sldId id="313" r:id="rId46"/>
    <p:sldId id="315" r:id="rId47"/>
    <p:sldId id="314" r:id="rId48"/>
    <p:sldId id="311" r:id="rId49"/>
    <p:sldId id="316" r:id="rId50"/>
    <p:sldId id="317" r:id="rId51"/>
    <p:sldId id="318" r:id="rId5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504" autoAdjust="0"/>
  </p:normalViewPr>
  <p:slideViewPr>
    <p:cSldViewPr snapToGrid="0" snapToObjects="1">
      <p:cViewPr>
        <p:scale>
          <a:sx n="100" d="100"/>
          <a:sy n="100" d="100"/>
        </p:scale>
        <p:origin x="-1848" y="-8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handoutMaster" Target="handoutMasters/handoutMaster1.xml"/><Relationship Id="rId55" Type="http://schemas.openxmlformats.org/officeDocument/2006/relationships/printerSettings" Target="printerSettings/printerSettings1.bin"/><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F1FF183-4E7B-A84C-A7D8-9C06A2CB130E}" type="datetimeFigureOut">
              <a:rPr lang="en-US" smtClean="0"/>
              <a:t>11/05/2014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4C04B2A-14FE-E141-AFC5-950D1248D638}" type="slidenum">
              <a:rPr lang="en-US" smtClean="0"/>
              <a:t>‹#›</a:t>
            </a:fld>
            <a:endParaRPr lang="en-US"/>
          </a:p>
        </p:txBody>
      </p:sp>
    </p:spTree>
    <p:extLst>
      <p:ext uri="{BB962C8B-B14F-4D97-AF65-F5344CB8AC3E}">
        <p14:creationId xmlns:p14="http://schemas.microsoft.com/office/powerpoint/2010/main" val="244642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02331D3-8958-B947-9736-9EB727378B49}" type="datetimeFigureOut">
              <a:rPr lang="en-US" smtClean="0"/>
              <a:t>11/05/2014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F3F9DC9-BC52-A744-BB9E-274798C92808}" type="slidenum">
              <a:rPr lang="en-US" smtClean="0"/>
              <a:t>‹#›</a:t>
            </a:fld>
            <a:endParaRPr lang="en-US"/>
          </a:p>
        </p:txBody>
      </p:sp>
    </p:spTree>
    <p:extLst>
      <p:ext uri="{BB962C8B-B14F-4D97-AF65-F5344CB8AC3E}">
        <p14:creationId xmlns:p14="http://schemas.microsoft.com/office/powerpoint/2010/main" val="347611954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everyone!</a:t>
            </a:r>
            <a:r>
              <a:rPr lang="en-US" baseline="0" dirty="0" smtClean="0"/>
              <a:t> Today </a:t>
            </a:r>
            <a:r>
              <a:rPr lang="en-US" baseline="0" dirty="0" err="1" smtClean="0"/>
              <a:t>Im</a:t>
            </a:r>
            <a:r>
              <a:rPr lang="en-US" baseline="0" dirty="0" smtClean="0"/>
              <a:t> going to tell you all about the happenings in the Bioinformatics Team over the last year</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1</a:t>
            </a:fld>
            <a:endParaRPr lang="en-US"/>
          </a:p>
        </p:txBody>
      </p:sp>
    </p:spTree>
    <p:extLst>
      <p:ext uri="{BB962C8B-B14F-4D97-AF65-F5344CB8AC3E}">
        <p14:creationId xmlns:p14="http://schemas.microsoft.com/office/powerpoint/2010/main" val="4177589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that</a:t>
            </a:r>
            <a:r>
              <a:rPr lang="fr-FR" dirty="0" smtClean="0"/>
              <a:t>’</a:t>
            </a:r>
            <a:r>
              <a:rPr lang="en-US" dirty="0" smtClean="0"/>
              <a:t>s us, next up Id like to talk about one of our research</a:t>
            </a:r>
            <a:r>
              <a:rPr lang="en-US" baseline="0" dirty="0" smtClean="0"/>
              <a:t> projects that has involved a lot of our team and beyond</a:t>
            </a:r>
          </a:p>
        </p:txBody>
      </p:sp>
      <p:sp>
        <p:nvSpPr>
          <p:cNvPr id="4" name="Slide Number Placeholder 3"/>
          <p:cNvSpPr>
            <a:spLocks noGrp="1"/>
          </p:cNvSpPr>
          <p:nvPr>
            <p:ph type="sldNum" sz="quarter" idx="10"/>
          </p:nvPr>
        </p:nvSpPr>
        <p:spPr/>
        <p:txBody>
          <a:bodyPr/>
          <a:lstStyle/>
          <a:p>
            <a:fld id="{CF3F9DC9-BC52-A744-BB9E-274798C92808}" type="slidenum">
              <a:rPr lang="en-US" smtClean="0"/>
              <a:t>10</a:t>
            </a:fld>
            <a:endParaRPr lang="en-US"/>
          </a:p>
        </p:txBody>
      </p:sp>
    </p:spTree>
    <p:extLst>
      <p:ext uri="{BB962C8B-B14F-4D97-AF65-F5344CB8AC3E}">
        <p14:creationId xmlns:p14="http://schemas.microsoft.com/office/powerpoint/2010/main" val="33420258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Im</a:t>
            </a:r>
            <a:r>
              <a:rPr lang="en-US" dirty="0" smtClean="0"/>
              <a:t> going</a:t>
            </a:r>
            <a:r>
              <a:rPr lang="en-US" baseline="0" dirty="0" smtClean="0"/>
              <a:t> to tell you about our work on providing bioinformatics and open science approaches for dealing with emergent pathogens, through the example of ash </a:t>
            </a:r>
            <a:r>
              <a:rPr lang="en-US" baseline="0" dirty="0" err="1" smtClean="0"/>
              <a:t>diebcak</a:t>
            </a:r>
            <a:endParaRPr lang="en-US" baseline="0" dirty="0" smtClean="0"/>
          </a:p>
        </p:txBody>
      </p:sp>
      <p:sp>
        <p:nvSpPr>
          <p:cNvPr id="4" name="Slide Number Placeholder 3"/>
          <p:cNvSpPr>
            <a:spLocks noGrp="1"/>
          </p:cNvSpPr>
          <p:nvPr>
            <p:ph type="sldNum" sz="quarter" idx="10"/>
          </p:nvPr>
        </p:nvSpPr>
        <p:spPr/>
        <p:txBody>
          <a:bodyPr/>
          <a:lstStyle/>
          <a:p>
            <a:fld id="{CF3F9DC9-BC52-A744-BB9E-274798C92808}" type="slidenum">
              <a:rPr lang="en-US" smtClean="0"/>
              <a:t>11</a:t>
            </a:fld>
            <a:endParaRPr lang="en-US"/>
          </a:p>
        </p:txBody>
      </p:sp>
    </p:spTree>
    <p:extLst>
      <p:ext uri="{BB962C8B-B14F-4D97-AF65-F5344CB8AC3E}">
        <p14:creationId xmlns:p14="http://schemas.microsoft.com/office/powerpoint/2010/main" val="33420258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Ash, or </a:t>
            </a:r>
            <a:r>
              <a:rPr lang="en-GB" baseline="0" dirty="0" err="1" smtClean="0"/>
              <a:t>Fraxinus</a:t>
            </a:r>
            <a:r>
              <a:rPr lang="en-GB" baseline="0" dirty="0" smtClean="0"/>
              <a:t> excelsior,  is an important tree and has been so throughout history. </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Ecologically Ash is vital, it</a:t>
            </a:r>
            <a:r>
              <a:rPr lang="fr-FR" baseline="0" dirty="0" smtClean="0"/>
              <a:t>’</a:t>
            </a:r>
            <a:r>
              <a:rPr lang="en-GB" baseline="0" dirty="0" smtClean="0"/>
              <a:t>s a fast growing tree that crops up quickly in gaps in woodland and can support a massive range of biodiversity. </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Ash lives to about 200 years old although when tended by coppicing practices it can live to be about 1000 years old. There are ash woods in </a:t>
            </a:r>
            <a:r>
              <a:rPr lang="en-GB" baseline="0" dirty="0" err="1" smtClean="0"/>
              <a:t>norfolk</a:t>
            </a:r>
            <a:r>
              <a:rPr lang="en-GB" baseline="0" dirty="0" smtClean="0"/>
              <a:t> dating back to the time of the </a:t>
            </a:r>
            <a:r>
              <a:rPr lang="en-GB" baseline="0" dirty="0" err="1" smtClean="0"/>
              <a:t>vikings</a:t>
            </a:r>
            <a:r>
              <a:rPr lang="en-GB" baseline="0" dirty="0" smtClean="0"/>
              <a:t> </a:t>
            </a:r>
          </a:p>
          <a:p>
            <a:endParaRPr lang="en-GB" baseline="0" dirty="0" smtClean="0"/>
          </a:p>
          <a:p>
            <a:r>
              <a:rPr lang="en-GB" baseline="0" dirty="0" smtClean="0"/>
              <a:t>This is what ash dieback looks like</a:t>
            </a:r>
          </a:p>
          <a:p>
            <a:endParaRPr lang="en-GB" baseline="0" dirty="0" smtClean="0"/>
          </a:p>
          <a:p>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da-DK" baseline="0" dirty="0" err="1" smtClean="0"/>
              <a:t>Two</a:t>
            </a:r>
            <a:r>
              <a:rPr lang="da-DK" baseline="0" dirty="0" smtClean="0"/>
              <a:t> </a:t>
            </a:r>
            <a:r>
              <a:rPr lang="da-DK" baseline="0" dirty="0" err="1" smtClean="0"/>
              <a:t>roadside</a:t>
            </a:r>
            <a:r>
              <a:rPr lang="da-DK" baseline="0" dirty="0" smtClean="0"/>
              <a:t> </a:t>
            </a:r>
            <a:r>
              <a:rPr lang="da-DK" baseline="0" dirty="0" err="1" smtClean="0"/>
              <a:t>trees</a:t>
            </a:r>
            <a:r>
              <a:rPr lang="da-DK" baseline="0" dirty="0" smtClean="0"/>
              <a:t>, The </a:t>
            </a:r>
            <a:r>
              <a:rPr lang="da-DK" baseline="0" dirty="0" err="1" smtClean="0"/>
              <a:t>left</a:t>
            </a:r>
            <a:r>
              <a:rPr lang="da-DK" baseline="0" dirty="0" smtClean="0"/>
              <a:t> </a:t>
            </a:r>
            <a:r>
              <a:rPr lang="da-DK" baseline="0" dirty="0" err="1" smtClean="0"/>
              <a:t>tree</a:t>
            </a:r>
            <a:r>
              <a:rPr lang="da-DK" baseline="0" dirty="0" smtClean="0"/>
              <a:t> is still </a:t>
            </a:r>
            <a:r>
              <a:rPr lang="da-DK" baseline="0" dirty="0" err="1" smtClean="0"/>
              <a:t>looking</a:t>
            </a:r>
            <a:r>
              <a:rPr lang="da-DK" baseline="0" dirty="0" smtClean="0"/>
              <a:t> </a:t>
            </a:r>
            <a:r>
              <a:rPr lang="da-DK" baseline="0" dirty="0" err="1" smtClean="0"/>
              <a:t>unaffected</a:t>
            </a:r>
            <a:r>
              <a:rPr lang="da-DK" baseline="0" dirty="0" smtClean="0"/>
              <a:t> </a:t>
            </a:r>
            <a:r>
              <a:rPr lang="da-DK" baseline="0" dirty="0" err="1" smtClean="0"/>
              <a:t>this</a:t>
            </a:r>
            <a:r>
              <a:rPr lang="da-DK" baseline="0" dirty="0" smtClean="0"/>
              <a:t> </a:t>
            </a:r>
            <a:r>
              <a:rPr lang="da-DK" baseline="0" dirty="0" err="1" smtClean="0"/>
              <a:t>year</a:t>
            </a:r>
            <a:r>
              <a:rPr lang="da-DK" baseline="0" dirty="0" smtClean="0"/>
              <a:t> </a:t>
            </a:r>
            <a:r>
              <a:rPr lang="da-DK" baseline="0" dirty="0" err="1" smtClean="0"/>
              <a:t>whereas</a:t>
            </a:r>
            <a:r>
              <a:rPr lang="da-DK" baseline="0" dirty="0" smtClean="0"/>
              <a:t> the right </a:t>
            </a:r>
            <a:r>
              <a:rPr lang="da-DK" baseline="0" dirty="0" err="1" smtClean="0"/>
              <a:t>tree</a:t>
            </a:r>
            <a:r>
              <a:rPr lang="da-DK" baseline="0" dirty="0" smtClean="0"/>
              <a:t> is </a:t>
            </a:r>
            <a:r>
              <a:rPr lang="da-DK" baseline="0" dirty="0" err="1" smtClean="0"/>
              <a:t>now</a:t>
            </a:r>
            <a:r>
              <a:rPr lang="da-DK" baseline="0" dirty="0" smtClean="0"/>
              <a:t> </a:t>
            </a:r>
            <a:r>
              <a:rPr lang="da-DK" baseline="0" dirty="0" err="1" smtClean="0"/>
              <a:t>severely</a:t>
            </a:r>
            <a:r>
              <a:rPr lang="da-DK" baseline="0" dirty="0" smtClean="0"/>
              <a:t> </a:t>
            </a:r>
            <a:r>
              <a:rPr lang="da-DK" baseline="0" dirty="0" err="1" smtClean="0"/>
              <a:t>affected</a:t>
            </a:r>
            <a:r>
              <a:rPr lang="da-DK" baseline="0" dirty="0" smtClean="0"/>
              <a:t> and </a:t>
            </a:r>
            <a:r>
              <a:rPr lang="da-DK" baseline="0" dirty="0" err="1" smtClean="0"/>
              <a:t>producing</a:t>
            </a:r>
            <a:r>
              <a:rPr lang="da-DK" baseline="0" dirty="0" smtClean="0"/>
              <a:t> </a:t>
            </a:r>
            <a:r>
              <a:rPr lang="da-DK" baseline="0" dirty="0" err="1" smtClean="0"/>
              <a:t>many</a:t>
            </a:r>
            <a:r>
              <a:rPr lang="da-DK" baseline="0" dirty="0" smtClean="0"/>
              <a:t> </a:t>
            </a:r>
            <a:r>
              <a:rPr lang="da-DK" baseline="0" dirty="0" err="1" smtClean="0"/>
              <a:t>epicormic</a:t>
            </a:r>
            <a:r>
              <a:rPr lang="da-DK" baseline="0" dirty="0" smtClean="0"/>
              <a:t> </a:t>
            </a:r>
            <a:r>
              <a:rPr lang="da-DK" baseline="0" dirty="0" err="1" smtClean="0"/>
              <a:t>shoots</a:t>
            </a:r>
            <a:r>
              <a:rPr lang="da-DK" baseline="0" dirty="0" smtClean="0"/>
              <a:t>, and the </a:t>
            </a:r>
            <a:r>
              <a:rPr lang="da-DK" baseline="0" dirty="0" err="1" smtClean="0"/>
              <a:t>disease</a:t>
            </a:r>
            <a:r>
              <a:rPr lang="da-DK" baseline="0" dirty="0" smtClean="0"/>
              <a:t> is </a:t>
            </a:r>
            <a:r>
              <a:rPr lang="da-DK" baseline="0" dirty="0" err="1" smtClean="0"/>
              <a:t>even</a:t>
            </a:r>
            <a:r>
              <a:rPr lang="da-DK" baseline="0" dirty="0" smtClean="0"/>
              <a:t> </a:t>
            </a:r>
            <a:r>
              <a:rPr lang="da-DK" baseline="0" dirty="0" err="1" smtClean="0"/>
              <a:t>starting</a:t>
            </a:r>
            <a:r>
              <a:rPr lang="da-DK" baseline="0" dirty="0" smtClean="0"/>
              <a:t> to </a:t>
            </a:r>
            <a:r>
              <a:rPr lang="da-DK" baseline="0" dirty="0" err="1" smtClean="0"/>
              <a:t>affect</a:t>
            </a:r>
            <a:r>
              <a:rPr lang="da-DK" baseline="0" dirty="0" smtClean="0"/>
              <a:t> the </a:t>
            </a:r>
            <a:r>
              <a:rPr lang="da-DK" baseline="0" dirty="0" err="1" smtClean="0"/>
              <a:t>growth</a:t>
            </a:r>
            <a:r>
              <a:rPr lang="da-DK" baseline="0" dirty="0" smtClean="0"/>
              <a:t> and the </a:t>
            </a:r>
            <a:r>
              <a:rPr lang="da-DK" baseline="0" dirty="0" err="1" smtClean="0"/>
              <a:t>size</a:t>
            </a:r>
            <a:r>
              <a:rPr lang="da-DK" baseline="0" dirty="0" smtClean="0"/>
              <a:t> of </a:t>
            </a:r>
            <a:r>
              <a:rPr lang="da-DK" baseline="0" dirty="0" err="1" smtClean="0"/>
              <a:t>it’s</a:t>
            </a:r>
            <a:r>
              <a:rPr lang="da-DK" baseline="0" dirty="0" smtClean="0"/>
              <a:t> </a:t>
            </a:r>
            <a:r>
              <a:rPr lang="da-DK" baseline="0" dirty="0" err="1" smtClean="0"/>
              <a:t>crown</a:t>
            </a:r>
            <a:r>
              <a:rPr lang="da-DK" baseline="0" dirty="0" smtClean="0"/>
              <a:t>. </a:t>
            </a:r>
            <a:endParaRPr lang="da-DK" dirty="0" smtClean="0"/>
          </a:p>
          <a:p>
            <a:endParaRPr lang="en-GB" baseline="0" dirty="0" smtClean="0"/>
          </a:p>
          <a:p>
            <a:r>
              <a:rPr lang="en-GB" baseline="0" dirty="0" smtClean="0"/>
              <a:t>Ash dieback is clearly noticeable as </a:t>
            </a:r>
            <a:r>
              <a:rPr lang="en-US" baseline="0" dirty="0" smtClean="0"/>
              <a:t>lesions and cankers on stems and branches, these are visible throughout year.</a:t>
            </a:r>
          </a:p>
          <a:p>
            <a:endParaRPr lang="en-US" baseline="0" dirty="0" smtClean="0"/>
          </a:p>
          <a:p>
            <a:r>
              <a:rPr lang="en-US" baseline="0" dirty="0" smtClean="0"/>
              <a:t>Throughout summer you can also see leaves with brown leaf stalks.</a:t>
            </a:r>
          </a:p>
          <a:p>
            <a:endParaRPr lang="en-US" baseline="0" dirty="0" smtClean="0"/>
          </a:p>
          <a:p>
            <a:r>
              <a:rPr lang="en-US" baseline="0" dirty="0" smtClean="0"/>
              <a:t>The causal pathogen makes fruiting bodies on fallen leaf stalks in spring.</a:t>
            </a:r>
          </a:p>
          <a:p>
            <a:endParaRPr lang="en-GB" dirty="0"/>
          </a:p>
        </p:txBody>
      </p:sp>
      <p:sp>
        <p:nvSpPr>
          <p:cNvPr id="4" name="Slide Number Placeholder 3"/>
          <p:cNvSpPr>
            <a:spLocks noGrp="1"/>
          </p:cNvSpPr>
          <p:nvPr>
            <p:ph type="sldNum" sz="quarter" idx="10"/>
          </p:nvPr>
        </p:nvSpPr>
        <p:spPr/>
        <p:txBody>
          <a:bodyPr/>
          <a:lstStyle/>
          <a:p>
            <a:fld id="{EED83596-AC88-4BD6-89C0-26DE62C9D8DC}" type="slidenum">
              <a:rPr lang="en-GB" smtClean="0"/>
              <a:pPr/>
              <a:t>12</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disease is caused by filamentous fungus (</a:t>
            </a:r>
            <a:r>
              <a:rPr lang="en-US" baseline="0" dirty="0" err="1" smtClean="0"/>
              <a:t>teleomorph</a:t>
            </a:r>
            <a:r>
              <a:rPr lang="en-US" baseline="0" dirty="0" smtClean="0"/>
              <a:t>) </a:t>
            </a:r>
            <a:r>
              <a:rPr lang="en-US" baseline="0" dirty="0" err="1" smtClean="0"/>
              <a:t>Hymenoscyphus</a:t>
            </a:r>
            <a:r>
              <a:rPr lang="en-US" baseline="0" dirty="0" smtClean="0"/>
              <a:t> </a:t>
            </a:r>
            <a:r>
              <a:rPr lang="en-US" baseline="0" dirty="0" err="1" smtClean="0"/>
              <a:t>pseudoalbidus</a:t>
            </a:r>
            <a:r>
              <a:rPr lang="en-US" baseline="0" dirty="0" smtClean="0"/>
              <a:t> </a:t>
            </a:r>
          </a:p>
          <a:p>
            <a:r>
              <a:rPr lang="en-US" baseline="0" dirty="0" smtClean="0"/>
              <a:t>Its also called </a:t>
            </a:r>
            <a:r>
              <a:rPr lang="en-US" baseline="0" dirty="0" err="1" smtClean="0"/>
              <a:t>Chalara</a:t>
            </a:r>
            <a:r>
              <a:rPr lang="en-US" baseline="0" dirty="0" smtClean="0"/>
              <a:t> </a:t>
            </a:r>
            <a:r>
              <a:rPr lang="en-US" baseline="0" dirty="0" err="1" smtClean="0"/>
              <a:t>fraxinea</a:t>
            </a:r>
            <a:r>
              <a:rPr lang="en-US" baseline="0" dirty="0" smtClean="0"/>
              <a:t>, this is the name of the </a:t>
            </a:r>
            <a:r>
              <a:rPr lang="en-US" baseline="0" dirty="0" err="1" smtClean="0"/>
              <a:t>anamorph</a:t>
            </a:r>
            <a:r>
              <a:rPr lang="en-US" baseline="0" dirty="0" smtClean="0"/>
              <a:t> stage, lots of people call it </a:t>
            </a:r>
            <a:r>
              <a:rPr lang="en-US" baseline="0" dirty="0" err="1" smtClean="0"/>
              <a:t>chalara</a:t>
            </a:r>
            <a:endParaRPr lang="en-US" baseline="0" dirty="0" smtClean="0"/>
          </a:p>
          <a:p>
            <a:endParaRPr lang="en-US" baseline="0" dirty="0" smtClean="0"/>
          </a:p>
          <a:p>
            <a:r>
              <a:rPr lang="en-US" baseline="0" dirty="0" smtClean="0"/>
              <a:t>The </a:t>
            </a:r>
            <a:r>
              <a:rPr lang="en-US" baseline="0" dirty="0" err="1" smtClean="0"/>
              <a:t>picutres</a:t>
            </a:r>
            <a:r>
              <a:rPr lang="en-US" baseline="0" dirty="0" smtClean="0"/>
              <a:t> are taken C. fraxinea growing in liquid media.</a:t>
            </a:r>
          </a:p>
          <a:p>
            <a:endParaRPr lang="en-US" baseline="0" dirty="0" smtClean="0"/>
          </a:p>
          <a:p>
            <a:r>
              <a:rPr lang="en-US" baseline="0" dirty="0" smtClean="0"/>
              <a:t>And when this was reported in the wild in the UK, it caught everyone a bit by surprise as it seemed to spread across the country really quickly and there was something of a national outcry that something must be done</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13</a:t>
            </a:fld>
            <a:endParaRPr lang="en-US"/>
          </a:p>
        </p:txBody>
      </p:sp>
    </p:spTree>
    <p:extLst>
      <p:ext uri="{BB962C8B-B14F-4D97-AF65-F5344CB8AC3E}">
        <p14:creationId xmlns:p14="http://schemas.microsoft.com/office/powerpoint/2010/main" val="30540783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Scientists have always been really bad at responding to a quick change in situations. </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usual business model we have</a:t>
            </a:r>
            <a:r>
              <a:rPr lang="en-US" baseline="0" dirty="0" smtClean="0"/>
              <a:t> as scientist is inhibitory to a joined up, fast response.</a:t>
            </a:r>
          </a:p>
          <a:p>
            <a:endParaRPr lang="en-US" baseline="0" dirty="0" smtClean="0"/>
          </a:p>
          <a:p>
            <a:r>
              <a:rPr lang="en-US" baseline="0" dirty="0" smtClean="0"/>
              <a:t>Normally we have to wait for funding of relatively isolated groups on specific projects and then, </a:t>
            </a:r>
          </a:p>
          <a:p>
            <a:endParaRPr lang="en-US" baseline="0" dirty="0" smtClean="0"/>
          </a:p>
          <a:p>
            <a:r>
              <a:rPr lang="en-US" baseline="0" dirty="0" smtClean="0"/>
              <a:t>because we are relying on high profile publications to get further funding we sit on results</a:t>
            </a:r>
          </a:p>
          <a:p>
            <a:endParaRPr lang="en-US" baseline="0" dirty="0" smtClean="0"/>
          </a:p>
          <a:p>
            <a:r>
              <a:rPr lang="en-US" baseline="0" dirty="0" smtClean="0"/>
              <a:t>and release data only when we’ve finished our own analyses and are ready to publish. </a:t>
            </a:r>
          </a:p>
          <a:p>
            <a:endParaRPr lang="en-US" baseline="0" dirty="0" smtClean="0"/>
          </a:p>
          <a:p>
            <a:r>
              <a:rPr lang="en-US" baseline="0" dirty="0" smtClean="0"/>
              <a:t>In situations where speed and collaboration is important this model provides too little, too late. </a:t>
            </a:r>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14</a:t>
            </a:fld>
            <a:endParaRPr lang="en-US"/>
          </a:p>
        </p:txBody>
      </p:sp>
    </p:spTree>
    <p:extLst>
      <p:ext uri="{BB962C8B-B14F-4D97-AF65-F5344CB8AC3E}">
        <p14:creationId xmlns:p14="http://schemas.microsoft.com/office/powerpoint/2010/main" val="16804872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 need new models.</a:t>
            </a:r>
            <a:endParaRPr lang="en-US" dirty="0" smtClean="0"/>
          </a:p>
          <a:p>
            <a:endParaRPr lang="en-US" dirty="0" smtClean="0"/>
          </a:p>
          <a:p>
            <a:r>
              <a:rPr lang="en-US" dirty="0" smtClean="0"/>
              <a:t>And we work</a:t>
            </a:r>
            <a:r>
              <a:rPr lang="en-US" baseline="0" dirty="0" smtClean="0"/>
              <a:t> with the principal that two is better than one so to</a:t>
            </a:r>
            <a:r>
              <a:rPr lang="en-US" dirty="0" smtClean="0"/>
              <a:t> try and </a:t>
            </a:r>
            <a:r>
              <a:rPr lang="en-US" dirty="0" err="1" smtClean="0"/>
              <a:t>maximise</a:t>
            </a:r>
            <a:r>
              <a:rPr lang="en-US" baseline="0" dirty="0" smtClean="0"/>
              <a:t> the speed at which we can respond and </a:t>
            </a:r>
            <a:r>
              <a:rPr lang="en-US" dirty="0" smtClean="0"/>
              <a:t> to make the most of people and</a:t>
            </a:r>
            <a:r>
              <a:rPr lang="en-US" baseline="0" dirty="0" smtClean="0"/>
              <a:t> data power, with ash dieback we’ve applied a crowd-sourcing approach.</a:t>
            </a:r>
          </a:p>
          <a:p>
            <a:endParaRPr lang="en-US" baseline="0" dirty="0" smtClean="0"/>
          </a:p>
          <a:p>
            <a:r>
              <a:rPr lang="en-US" baseline="0" dirty="0" smtClean="0"/>
              <a:t> Crowdsourcing in our project is defined as the process whereby we make whatever data we can generate and can find instantly available, even before it is </a:t>
            </a:r>
            <a:r>
              <a:rPr lang="en-US" baseline="0" dirty="0" err="1" smtClean="0"/>
              <a:t>analysed</a:t>
            </a:r>
            <a:r>
              <a:rPr lang="en-US" baseline="0" dirty="0" smtClean="0"/>
              <a:t>, and let whoever can help, do what they can. Our initial crowd is scientists, </a:t>
            </a:r>
          </a:p>
          <a:p>
            <a:endParaRPr lang="en-US" baseline="0" dirty="0" smtClean="0"/>
          </a:p>
          <a:p>
            <a:r>
              <a:rPr lang="en-US" baseline="0" dirty="0" smtClean="0"/>
              <a:t>The practical upshot of this means valuable data gets to many more people who can deal with it much more quickly and more is learned quickly.</a:t>
            </a:r>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15</a:t>
            </a:fld>
            <a:endParaRPr lang="en-US"/>
          </a:p>
        </p:txBody>
      </p:sp>
    </p:spTree>
    <p:extLst>
      <p:ext uri="{BB962C8B-B14F-4D97-AF65-F5344CB8AC3E}">
        <p14:creationId xmlns:p14="http://schemas.microsoft.com/office/powerpoint/2010/main" val="4730636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to embody this and fight back against Ash-dieback, a group of us have come together to bring Open Access data principles to try and fast-forward collaboration on genomics of ash and ash dieback.</a:t>
            </a:r>
          </a:p>
          <a:p>
            <a:endParaRPr lang="en-US" baseline="0" dirty="0" smtClean="0"/>
          </a:p>
          <a:p>
            <a:r>
              <a:rPr lang="en-US" baseline="0" dirty="0" smtClean="0"/>
              <a:t>We’ve put up a hub website to facilitate this, called </a:t>
            </a:r>
            <a:r>
              <a:rPr lang="en-US" baseline="0" dirty="0" err="1" smtClean="0"/>
              <a:t>OpenAshDieBack</a:t>
            </a:r>
            <a:r>
              <a:rPr lang="en-US" baseline="0" dirty="0" smtClean="0"/>
              <a:t>. Which is at this URL. This website contains links to our data repo and blog posts describing the analyses and data that people have contributed </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16</a:t>
            </a:fld>
            <a:endParaRPr lang="en-US"/>
          </a:p>
        </p:txBody>
      </p:sp>
    </p:spTree>
    <p:extLst>
      <p:ext uri="{BB962C8B-B14F-4D97-AF65-F5344CB8AC3E}">
        <p14:creationId xmlns:p14="http://schemas.microsoft.com/office/powerpoint/2010/main" val="3140533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a:t>
            </a:r>
            <a:r>
              <a:rPr lang="en-US" baseline="0" dirty="0" smtClean="0"/>
              <a:t> and results themselves are actually hosted externally on the public website, </a:t>
            </a:r>
            <a:r>
              <a:rPr lang="en-US" baseline="0" dirty="0" err="1" smtClean="0"/>
              <a:t>github</a:t>
            </a:r>
            <a:r>
              <a:rPr lang="en-US" baseline="0" dirty="0" smtClean="0"/>
              <a:t>. </a:t>
            </a:r>
          </a:p>
          <a:p>
            <a:endParaRPr lang="en-US" baseline="0" dirty="0" smtClean="0"/>
          </a:p>
          <a:p>
            <a:r>
              <a:rPr lang="en-US" baseline="0" dirty="0" smtClean="0"/>
              <a:t>If you’re not familiar with </a:t>
            </a:r>
            <a:r>
              <a:rPr lang="en-US" baseline="0" dirty="0" err="1" smtClean="0"/>
              <a:t>github</a:t>
            </a:r>
            <a:r>
              <a:rPr lang="en-US" baseline="0" dirty="0" smtClean="0"/>
              <a:t>, it</a:t>
            </a:r>
            <a:r>
              <a:rPr lang="fr-FR" baseline="0" dirty="0" smtClean="0"/>
              <a:t>’</a:t>
            </a:r>
            <a:r>
              <a:rPr lang="en-US" baseline="0" dirty="0" smtClean="0"/>
              <a:t>s a peculiar sort of social networking site</a:t>
            </a:r>
          </a:p>
          <a:p>
            <a:endParaRPr lang="en-US" baseline="0" dirty="0" smtClean="0"/>
          </a:p>
          <a:p>
            <a:r>
              <a:rPr lang="en-US" baseline="0" dirty="0" err="1" smtClean="0"/>
              <a:t>Github</a:t>
            </a:r>
            <a:r>
              <a:rPr lang="en-US" baseline="0" dirty="0" smtClean="0"/>
              <a:t> is a programmers social coding website. </a:t>
            </a:r>
            <a:r>
              <a:rPr lang="en-US" baseline="0" dirty="0" err="1" smtClean="0"/>
              <a:t>Github</a:t>
            </a:r>
            <a:r>
              <a:rPr lang="en-US" baseline="0" dirty="0" smtClean="0"/>
              <a:t> is really great at tracking changes to files and keeping records of who made these changes.</a:t>
            </a:r>
          </a:p>
          <a:p>
            <a:endParaRPr lang="en-US" baseline="0" dirty="0" smtClean="0"/>
          </a:p>
          <a:p>
            <a:r>
              <a:rPr lang="en-US" baseline="0" dirty="0" smtClean="0"/>
              <a:t>The work cycle is really straightforward: you start the day by pulling the latest version of the data from </a:t>
            </a:r>
            <a:r>
              <a:rPr lang="en-US" baseline="0" dirty="0" err="1" smtClean="0"/>
              <a:t>github</a:t>
            </a:r>
            <a:r>
              <a:rPr lang="en-US" baseline="0" dirty="0" smtClean="0"/>
              <a:t>, </a:t>
            </a:r>
          </a:p>
          <a:p>
            <a:endParaRPr lang="en-US" baseline="0" dirty="0" smtClean="0"/>
          </a:p>
          <a:p>
            <a:r>
              <a:rPr lang="en-US" baseline="0" dirty="0" smtClean="0"/>
              <a:t>you make the changes/additions/new data that you think are appropriate and push it back.</a:t>
            </a:r>
          </a:p>
          <a:p>
            <a:endParaRPr lang="en-US" baseline="0" dirty="0" smtClean="0"/>
          </a:p>
          <a:p>
            <a:r>
              <a:rPr lang="en-US" baseline="0" dirty="0" err="1" smtClean="0"/>
              <a:t>Github</a:t>
            </a:r>
            <a:r>
              <a:rPr lang="en-US" baseline="0" dirty="0" smtClean="0"/>
              <a:t> sits in the middle keeping track of what changes were made and who made them.</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That</a:t>
            </a:r>
            <a:r>
              <a:rPr lang="fr-FR" baseline="0" dirty="0" smtClean="0"/>
              <a:t>’</a:t>
            </a:r>
            <a:r>
              <a:rPr lang="en-US" baseline="0" dirty="0" smtClean="0"/>
              <a:t>s the key reason for using </a:t>
            </a:r>
            <a:r>
              <a:rPr lang="en-US" baseline="0" dirty="0" err="1" smtClean="0"/>
              <a:t>github</a:t>
            </a:r>
            <a:r>
              <a:rPr lang="en-US" baseline="0" dirty="0" smtClean="0"/>
              <a:t>, because its critical that we make proper attribution of contribution.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we’re going to get people to give their time and effort for free, we really need to make sure that we’re giving credit for it.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17</a:t>
            </a:fld>
            <a:endParaRPr lang="en-US"/>
          </a:p>
        </p:txBody>
      </p:sp>
    </p:spTree>
    <p:extLst>
      <p:ext uri="{BB962C8B-B14F-4D97-AF65-F5344CB8AC3E}">
        <p14:creationId xmlns:p14="http://schemas.microsoft.com/office/powerpoint/2010/main" val="27666232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This is the repo</a:t>
            </a:r>
            <a:r>
              <a:rPr lang="en-US" baseline="0" dirty="0" smtClean="0"/>
              <a:t> itself,</a:t>
            </a:r>
          </a:p>
          <a:p>
            <a:endParaRPr lang="en-US" dirty="0" smtClean="0"/>
          </a:p>
          <a:p>
            <a:r>
              <a:rPr lang="en-US" dirty="0" smtClean="0"/>
              <a:t>Basically just</a:t>
            </a:r>
            <a:r>
              <a:rPr lang="en-US" baseline="0" dirty="0" smtClean="0"/>
              <a:t> as directory structure – semantically organized so each dataset and its meta data has a fairly natural place to go.</a:t>
            </a:r>
          </a:p>
          <a:p>
            <a:endParaRPr lang="en-US" baseline="0" dirty="0" smtClean="0"/>
          </a:p>
          <a:p>
            <a:r>
              <a:rPr lang="en-US" baseline="0" dirty="0" smtClean="0"/>
              <a:t>To find anything its possible to just click through the higher level categories, like species down through strain to the different datasets. </a:t>
            </a:r>
          </a:p>
          <a:p>
            <a:endParaRPr lang="en-US" baseline="0" dirty="0" smtClean="0"/>
          </a:p>
          <a:p>
            <a:r>
              <a:rPr lang="en-US" baseline="0" dirty="0" smtClean="0"/>
              <a:t>At each level we have these metadata files that explain what is in the folder and how it was generated. It</a:t>
            </a:r>
            <a:r>
              <a:rPr lang="fr-FR" baseline="0" dirty="0" smtClean="0"/>
              <a:t>’</a:t>
            </a:r>
            <a:r>
              <a:rPr lang="en-US" baseline="0" dirty="0" smtClean="0"/>
              <a:t>s a functional, basic just enough sort of database that is good enough to get us going. We don’t ever intend that this is a replacement for databases of record like SRA, we fully expect that all the data in here that can be pushed to the major DB’s will be.</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06F1B90A-3D48-004C-A311-08D22C33C00E}" type="slidenum">
              <a:rPr lang="en-US" smtClean="0"/>
              <a:pPr/>
              <a:t>18</a:t>
            </a:fld>
            <a:endParaRPr lang="en-US"/>
          </a:p>
        </p:txBody>
      </p:sp>
    </p:spTree>
    <p:extLst>
      <p:ext uri="{BB962C8B-B14F-4D97-AF65-F5344CB8AC3E}">
        <p14:creationId xmlns:p14="http://schemas.microsoft.com/office/powerpoint/2010/main" val="40872679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had a great start</a:t>
            </a:r>
            <a:r>
              <a:rPr lang="en-US" baseline="0" dirty="0" smtClean="0"/>
              <a:t> and its continued to draw interest. We stimulated a lot of involvement. </a:t>
            </a:r>
          </a:p>
          <a:p>
            <a:endParaRPr lang="en-US" baseline="0" dirty="0" smtClean="0"/>
          </a:p>
          <a:p>
            <a:r>
              <a:rPr lang="en-US" baseline="0" dirty="0" smtClean="0"/>
              <a:t>This top figure shows the commits, that is uploads, to the database over the first year. We got over 170 different contributions in this period, from at least 43 members. That</a:t>
            </a:r>
            <a:r>
              <a:rPr lang="fr-FR" baseline="0" dirty="0" smtClean="0"/>
              <a:t>’</a:t>
            </a:r>
            <a:r>
              <a:rPr lang="en-US" baseline="0" dirty="0" smtClean="0"/>
              <a:t>s a good size community from nothing. </a:t>
            </a:r>
          </a:p>
          <a:p>
            <a:endParaRPr lang="en-US" baseline="0" dirty="0" smtClean="0"/>
          </a:p>
          <a:p>
            <a:r>
              <a:rPr lang="en-US" baseline="0" dirty="0" smtClean="0"/>
              <a:t>The amount of analyses is great too, its quite hard to quantify analysis per se, but a rough guess is the number of lines of stuff added to the database.  This peak of additions represents over 35 million new lines added. That figure doesn’t include raw data, raw reads and such, just the derived analysis output. </a:t>
            </a:r>
          </a:p>
          <a:p>
            <a:endParaRPr lang="en-US" baseline="0" dirty="0" smtClean="0"/>
          </a:p>
          <a:p>
            <a:r>
              <a:rPr lang="en-US" baseline="0" dirty="0" smtClean="0"/>
              <a:t>As you can see we’ve had multiple periods of large contributions over the year which has resulted in 37 separate blog posts about analyses from </a:t>
            </a:r>
          </a:p>
          <a:p>
            <a:endParaRPr lang="en-US" baseline="0" dirty="0" smtClean="0"/>
          </a:p>
          <a:p>
            <a:r>
              <a:rPr lang="en-US" baseline="0" dirty="0" smtClean="0"/>
              <a:t>So we managed to generate a really significant community in a very short time.</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06F1B90A-3D48-004C-A311-08D22C33C00E}" type="slidenum">
              <a:rPr lang="en-US" smtClean="0"/>
              <a:pPr/>
              <a:t>19</a:t>
            </a:fld>
            <a:endParaRPr lang="en-US"/>
          </a:p>
        </p:txBody>
      </p:sp>
    </p:spTree>
    <p:extLst>
      <p:ext uri="{BB962C8B-B14F-4D97-AF65-F5344CB8AC3E}">
        <p14:creationId xmlns:p14="http://schemas.microsoft.com/office/powerpoint/2010/main" val="3071593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a:t>
            </a:r>
            <a:r>
              <a:rPr lang="en-US" dirty="0" err="1" smtClean="0"/>
              <a:t>heres</a:t>
            </a:r>
            <a:r>
              <a:rPr lang="en-US" dirty="0" smtClean="0"/>
              <a:t> the high level view of the things that</a:t>
            </a:r>
            <a:r>
              <a:rPr lang="en-US" baseline="0" dirty="0" smtClean="0"/>
              <a:t> go on in the team.  </a:t>
            </a:r>
            <a:r>
              <a:rPr lang="en-US" baseline="0" dirty="0" err="1" smtClean="0"/>
              <a:t>Im</a:t>
            </a:r>
            <a:r>
              <a:rPr lang="en-US" baseline="0" dirty="0" smtClean="0"/>
              <a:t> going to pay attention to just a few of these things today. </a:t>
            </a:r>
          </a:p>
          <a:p>
            <a:endParaRPr lang="en-US" baseline="0" dirty="0" smtClean="0"/>
          </a:p>
        </p:txBody>
      </p:sp>
      <p:sp>
        <p:nvSpPr>
          <p:cNvPr id="4" name="Slide Number Placeholder 3"/>
          <p:cNvSpPr>
            <a:spLocks noGrp="1"/>
          </p:cNvSpPr>
          <p:nvPr>
            <p:ph type="sldNum" sz="quarter" idx="10"/>
          </p:nvPr>
        </p:nvSpPr>
        <p:spPr/>
        <p:txBody>
          <a:bodyPr/>
          <a:lstStyle/>
          <a:p>
            <a:fld id="{CF3F9DC9-BC52-A744-BB9E-274798C92808}" type="slidenum">
              <a:rPr lang="en-US" smtClean="0"/>
              <a:t>2</a:t>
            </a:fld>
            <a:endParaRPr lang="en-US"/>
          </a:p>
        </p:txBody>
      </p:sp>
    </p:spTree>
    <p:extLst>
      <p:ext uri="{BB962C8B-B14F-4D97-AF65-F5344CB8AC3E}">
        <p14:creationId xmlns:p14="http://schemas.microsoft.com/office/powerpoint/2010/main" val="33420258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analyses are</a:t>
            </a:r>
            <a:r>
              <a:rPr lang="en-US" baseline="0" dirty="0" smtClean="0"/>
              <a:t> going well,</a:t>
            </a:r>
          </a:p>
          <a:p>
            <a:endParaRPr lang="en-US" dirty="0" smtClean="0"/>
          </a:p>
          <a:p>
            <a:r>
              <a:rPr lang="en-US" dirty="0" smtClean="0"/>
              <a:t>We’ve been able to push quite far through crowdsourcing analyses</a:t>
            </a:r>
            <a:r>
              <a:rPr lang="en-US" baseline="0" dirty="0" smtClean="0"/>
              <a:t> and are starting to build up quite a good story about our pathogen.</a:t>
            </a:r>
          </a:p>
          <a:p>
            <a:endParaRPr lang="en-US" baseline="0" dirty="0" smtClean="0"/>
          </a:p>
          <a:p>
            <a:r>
              <a:rPr lang="en-US" baseline="0" dirty="0" smtClean="0"/>
              <a:t>TGAC in Norwich provided us with DNA sequence and a first draft assembly, which is what we see here. </a:t>
            </a:r>
            <a:r>
              <a:rPr lang="en-US" baseline="0" dirty="0" err="1" smtClean="0"/>
              <a:t>Contigs</a:t>
            </a:r>
            <a:r>
              <a:rPr lang="en-US" baseline="0" dirty="0" smtClean="0"/>
              <a:t> are arranged around the outside of the circle with gene densities in blue. </a:t>
            </a:r>
          </a:p>
          <a:p>
            <a:endParaRPr lang="en-US" baseline="0" dirty="0" smtClean="0"/>
          </a:p>
          <a:p>
            <a:r>
              <a:rPr lang="en-US" baseline="0" dirty="0" smtClean="0"/>
              <a:t>The green inner track is repeat sequences and the two pink tracks are back aligned read coverage and sequence GC content.</a:t>
            </a:r>
          </a:p>
          <a:p>
            <a:endParaRPr lang="en-US" baseline="0" dirty="0" smtClean="0"/>
          </a:p>
          <a:p>
            <a:r>
              <a:rPr lang="en-US" baseline="0" dirty="0" smtClean="0"/>
              <a:t>We’ve seen from this assembly that the structure of the genome is very interesting, we get these regions where GC content plummets and coverage and repeat sequence shoots up suggesting that the genome is a non typical reduced pathogen genome in which there are many AT-rich, repeat dense islands scattered throughout.</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20</a:t>
            </a:fld>
            <a:endParaRPr lang="en-US"/>
          </a:p>
        </p:txBody>
      </p:sp>
    </p:spTree>
    <p:extLst>
      <p:ext uri="{BB962C8B-B14F-4D97-AF65-F5344CB8AC3E}">
        <p14:creationId xmlns:p14="http://schemas.microsoft.com/office/powerpoint/2010/main" val="10807615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also examined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predicted proteome of </a:t>
            </a:r>
            <a:r>
              <a:rPr lang="en-US" sz="1200" i="1" kern="1200" dirty="0" err="1" smtClean="0">
                <a:solidFill>
                  <a:schemeClr val="tx1"/>
                </a:solidFill>
                <a:effectLst/>
                <a:latin typeface="+mn-lt"/>
                <a:ea typeface="+mn-ea"/>
                <a:cs typeface="+mn-cs"/>
              </a:rPr>
              <a:t>H.pseudoalbidus</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KW1 for potential secreted proteins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then clustered all proteins based on sequence similarity using </a:t>
            </a:r>
            <a:r>
              <a:rPr lang="en-US" sz="1200" kern="1200" dirty="0" err="1" smtClean="0">
                <a:solidFill>
                  <a:schemeClr val="tx1"/>
                </a:solidFill>
                <a:effectLst/>
                <a:latin typeface="+mn-lt"/>
                <a:ea typeface="+mn-ea"/>
                <a:cs typeface="+mn-cs"/>
              </a:rPr>
              <a:t>OrthoMCL</a:t>
            </a:r>
            <a:r>
              <a:rPr lang="en-US" sz="1200" kern="1200" dirty="0" smtClean="0">
                <a:solidFill>
                  <a:schemeClr val="tx1"/>
                </a:solidFill>
                <a:effectLst/>
                <a:latin typeface="+mn-lt"/>
                <a:ea typeface="+mn-ea"/>
                <a:cs typeface="+mn-cs"/>
              </a:rPr>
              <a:t> to</a:t>
            </a:r>
            <a:r>
              <a:rPr lang="en-US" sz="1200" kern="1200" baseline="0" dirty="0" smtClean="0">
                <a:solidFill>
                  <a:schemeClr val="tx1"/>
                </a:solidFill>
                <a:effectLst/>
                <a:latin typeface="+mn-lt"/>
                <a:ea typeface="+mn-ea"/>
                <a:cs typeface="+mn-cs"/>
              </a:rPr>
              <a:t> create these tribes, the groups you see in the diagram</a:t>
            </a:r>
            <a:r>
              <a:rPr lang="en-US" sz="1200" kern="1200" dirty="0" smtClean="0">
                <a:solidFill>
                  <a:schemeClr val="tx1"/>
                </a:solidFill>
                <a:effectLst/>
                <a:latin typeface="+mn-lt"/>
                <a:ea typeface="+mn-ea"/>
                <a:cs typeface="+mn-cs"/>
              </a:rPr>
              <a:t>, we annotated the protein tribes for known effector features</a:t>
            </a:r>
          </a:p>
          <a:p>
            <a:endParaRPr lang="en-US" sz="1200" kern="1200" dirty="0" smtClean="0">
              <a:solidFill>
                <a:schemeClr val="tx1"/>
              </a:solidFill>
              <a:effectLst/>
              <a:latin typeface="+mn-lt"/>
              <a:ea typeface="+mn-ea"/>
              <a:cs typeface="+mn-cs"/>
            </a:endParaRPr>
          </a:p>
          <a:p>
            <a:r>
              <a:rPr lang="en-US" dirty="0" smtClean="0"/>
              <a:t>WE see a few common groups like those expressed during infection, those with common</a:t>
            </a:r>
            <a:r>
              <a:rPr lang="en-US" baseline="0" dirty="0" smtClean="0"/>
              <a:t> effector motifs, etc.  And with this we identified a repertoire of effector candidates.</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21</a:t>
            </a:fld>
            <a:endParaRPr lang="en-US"/>
          </a:p>
        </p:txBody>
      </p:sp>
    </p:spTree>
    <p:extLst>
      <p:ext uri="{BB962C8B-B14F-4D97-AF65-F5344CB8AC3E}">
        <p14:creationId xmlns:p14="http://schemas.microsoft.com/office/powerpoint/2010/main" val="25295280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We’ve also received </a:t>
            </a:r>
            <a:r>
              <a:rPr lang="en-US" dirty="0" err="1" smtClean="0"/>
              <a:t>metagenomic</a:t>
            </a:r>
            <a:r>
              <a:rPr lang="en-US" baseline="0" dirty="0" smtClean="0"/>
              <a:t> analysis of the mixed material samples on OADB. These showed us the range of organisms potentially co-habiting with the fungus, in particular we noticed </a:t>
            </a:r>
            <a:r>
              <a:rPr lang="en-US" sz="1200" i="1" kern="1200" dirty="0" err="1" smtClean="0">
                <a:solidFill>
                  <a:schemeClr val="tx1"/>
                </a:solidFill>
                <a:effectLst/>
                <a:latin typeface="+mn-lt"/>
                <a:ea typeface="+mn-ea"/>
                <a:cs typeface="+mn-cs"/>
              </a:rPr>
              <a:t>Togninia</a:t>
            </a:r>
            <a:r>
              <a:rPr lang="en-US" sz="1200" i="1" kern="1200" dirty="0" smtClean="0">
                <a:solidFill>
                  <a:schemeClr val="tx1"/>
                </a:solidFill>
                <a:effectLst/>
                <a:latin typeface="+mn-lt"/>
                <a:ea typeface="+mn-ea"/>
                <a:cs typeface="+mn-cs"/>
              </a:rPr>
              <a:t>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Species which </a:t>
            </a:r>
            <a:r>
              <a:rPr lang="en-US" sz="1200" kern="1200" dirty="0" smtClean="0">
                <a:solidFill>
                  <a:schemeClr val="tx1"/>
                </a:solidFill>
                <a:effectLst/>
                <a:latin typeface="+mn-lt"/>
                <a:ea typeface="+mn-ea"/>
                <a:cs typeface="+mn-cs"/>
              </a:rPr>
              <a:t>has been observed in dead vascular tissue of declining ash tree branches in the US.</a:t>
            </a: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22</a:t>
            </a:fld>
            <a:endParaRPr lang="en-US"/>
          </a:p>
        </p:txBody>
      </p:sp>
    </p:spTree>
    <p:extLst>
      <p:ext uri="{BB962C8B-B14F-4D97-AF65-F5344CB8AC3E}">
        <p14:creationId xmlns:p14="http://schemas.microsoft.com/office/powerpoint/2010/main" val="14214935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it</a:t>
            </a:r>
            <a:r>
              <a:rPr lang="fr-FR" dirty="0" smtClean="0"/>
              <a:t>’</a:t>
            </a:r>
            <a:r>
              <a:rPr lang="en-US" dirty="0" smtClean="0"/>
              <a:t>s a tree pathogen we also inspected</a:t>
            </a:r>
            <a:r>
              <a:rPr lang="en-US" baseline="0" dirty="0" smtClean="0"/>
              <a:t> the genome for genes that are typically involved in lignin and cellulose degradation, the major components in wood. </a:t>
            </a:r>
          </a:p>
          <a:p>
            <a:endParaRPr lang="en-US" baseline="0" dirty="0" smtClean="0"/>
          </a:p>
          <a:p>
            <a:r>
              <a:rPr lang="en-US" baseline="0" dirty="0" smtClean="0"/>
              <a:t>The genome was compared with those from a load of </a:t>
            </a:r>
            <a:r>
              <a:rPr lang="en-US" baseline="0" dirty="0" err="1" smtClean="0"/>
              <a:t>basidiomycete</a:t>
            </a:r>
            <a:r>
              <a:rPr lang="en-US" baseline="0" dirty="0" smtClean="0"/>
              <a:t> wood </a:t>
            </a:r>
            <a:r>
              <a:rPr lang="en-US" baseline="0" dirty="0" err="1" smtClean="0"/>
              <a:t>rotters</a:t>
            </a:r>
            <a:r>
              <a:rPr lang="en-US" baseline="0" dirty="0" smtClean="0"/>
              <a:t>, and counts of typical degradation genes made, </a:t>
            </a:r>
            <a:r>
              <a:rPr lang="en-US" baseline="0" dirty="0" err="1" smtClean="0"/>
              <a:t>H.pseu</a:t>
            </a:r>
            <a:r>
              <a:rPr lang="en-US" baseline="0" dirty="0" smtClean="0"/>
              <a:t> pops up down at this end, with virtually none of the sorts of genes that are typically used in digesting wood, indicating that it gets into the tree without directly attacking the wood.</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23</a:t>
            </a:fld>
            <a:endParaRPr lang="en-US"/>
          </a:p>
        </p:txBody>
      </p:sp>
    </p:spTree>
    <p:extLst>
      <p:ext uri="{BB962C8B-B14F-4D97-AF65-F5344CB8AC3E}">
        <p14:creationId xmlns:p14="http://schemas.microsoft.com/office/powerpoint/2010/main" val="5302557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Suomeng</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collated seven fungal and </a:t>
            </a:r>
            <a:r>
              <a:rPr lang="en-US" sz="1200" kern="1200" dirty="0" err="1" smtClean="0">
                <a:solidFill>
                  <a:schemeClr val="tx1"/>
                </a:solidFill>
                <a:effectLst/>
                <a:latin typeface="+mn-lt"/>
                <a:ea typeface="+mn-ea"/>
                <a:cs typeface="+mn-cs"/>
              </a:rPr>
              <a:t>oomycete</a:t>
            </a:r>
            <a:r>
              <a:rPr lang="en-US" sz="1200" kern="1200" dirty="0" smtClean="0">
                <a:solidFill>
                  <a:schemeClr val="tx1"/>
                </a:solidFill>
                <a:effectLst/>
                <a:latin typeface="+mn-lt"/>
                <a:ea typeface="+mn-ea"/>
                <a:cs typeface="+mn-cs"/>
              </a:rPr>
              <a:t> Nep1-like protein (NLP) sequences from public databases and used these in a </a:t>
            </a:r>
            <a:r>
              <a:rPr lang="en-US" sz="1200" kern="1200" dirty="0" err="1" smtClean="0">
                <a:solidFill>
                  <a:schemeClr val="tx1"/>
                </a:solidFill>
                <a:effectLst/>
                <a:latin typeface="+mn-lt"/>
                <a:ea typeface="+mn-ea"/>
                <a:cs typeface="+mn-cs"/>
              </a:rPr>
              <a:t>tblastn</a:t>
            </a:r>
            <a:r>
              <a:rPr lang="en-US" sz="1200" kern="1200" dirty="0" smtClean="0">
                <a:solidFill>
                  <a:schemeClr val="tx1"/>
                </a:solidFill>
                <a:effectLst/>
                <a:latin typeface="+mn-lt"/>
                <a:ea typeface="+mn-ea"/>
                <a:cs typeface="+mn-cs"/>
              </a:rPr>
              <a:t> against the </a:t>
            </a:r>
            <a:r>
              <a:rPr lang="en-US" sz="1200" kern="1200" dirty="0" err="1" smtClean="0">
                <a:solidFill>
                  <a:schemeClr val="tx1"/>
                </a:solidFill>
                <a:effectLst/>
                <a:latin typeface="+mn-lt"/>
                <a:ea typeface="+mn-ea"/>
                <a:cs typeface="+mn-cs"/>
              </a:rPr>
              <a:t>h.pseu</a:t>
            </a:r>
            <a:r>
              <a:rPr lang="en-US" sz="1200" kern="1200" dirty="0" smtClean="0">
                <a:solidFill>
                  <a:schemeClr val="tx1"/>
                </a:solidFill>
                <a:effectLst/>
                <a:latin typeface="+mn-lt"/>
                <a:ea typeface="+mn-ea"/>
                <a:cs typeface="+mn-cs"/>
              </a:rPr>
              <a:t> transcript assemblies. He identified a</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transcript with high similarity to NLPs,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protein sequence was then used for protein structure </a:t>
            </a:r>
            <a:r>
              <a:rPr lang="en-US" sz="1200" kern="1200" dirty="0" err="1" smtClean="0">
                <a:solidFill>
                  <a:schemeClr val="tx1"/>
                </a:solidFill>
                <a:effectLst/>
                <a:latin typeface="+mn-lt"/>
                <a:ea typeface="+mn-ea"/>
                <a:cs typeface="+mn-cs"/>
              </a:rPr>
              <a:t>modelling</a:t>
            </a:r>
            <a:r>
              <a:rPr lang="en-US" sz="1200" kern="1200" dirty="0" smtClean="0">
                <a:solidFill>
                  <a:schemeClr val="tx1"/>
                </a:solidFill>
                <a:effectLst/>
                <a:latin typeface="+mn-lt"/>
                <a:ea typeface="+mn-ea"/>
                <a:cs typeface="+mn-cs"/>
              </a:rPr>
              <a:t>, with the published </a:t>
            </a:r>
            <a:r>
              <a:rPr lang="en-US" sz="1200" kern="1200" dirty="0" err="1" smtClean="0">
                <a:solidFill>
                  <a:schemeClr val="tx1"/>
                </a:solidFill>
                <a:effectLst/>
                <a:latin typeface="+mn-lt"/>
                <a:ea typeface="+mn-ea"/>
                <a:cs typeface="+mn-cs"/>
              </a:rPr>
              <a:t>NLPpya</a:t>
            </a:r>
            <a:r>
              <a:rPr lang="en-US" sz="1200" kern="1200" dirty="0" smtClean="0">
                <a:solidFill>
                  <a:schemeClr val="tx1"/>
                </a:solidFill>
                <a:effectLst/>
                <a:latin typeface="+mn-lt"/>
                <a:ea typeface="+mn-ea"/>
                <a:cs typeface="+mn-cs"/>
              </a:rPr>
              <a:t> 3GNU as a template. This analysis shows that the predicted protein we identified carries all the key residues for NLP </a:t>
            </a:r>
            <a:r>
              <a:rPr lang="en-US" sz="1200" kern="1200" dirty="0" err="1" smtClean="0">
                <a:solidFill>
                  <a:schemeClr val="tx1"/>
                </a:solidFill>
                <a:effectLst/>
                <a:latin typeface="+mn-lt"/>
                <a:ea typeface="+mn-ea"/>
                <a:cs typeface="+mn-cs"/>
              </a:rPr>
              <a:t>cytolytic</a:t>
            </a:r>
            <a:r>
              <a:rPr lang="en-US" sz="1200" kern="1200" dirty="0" smtClean="0">
                <a:solidFill>
                  <a:schemeClr val="tx1"/>
                </a:solidFill>
                <a:effectLst/>
                <a:latin typeface="+mn-lt"/>
                <a:ea typeface="+mn-ea"/>
                <a:cs typeface="+mn-cs"/>
              </a:rPr>
              <a:t> function,</a:t>
            </a:r>
            <a:r>
              <a:rPr lang="en-US" sz="1200" kern="1200" baseline="0" dirty="0" smtClean="0">
                <a:solidFill>
                  <a:schemeClr val="tx1"/>
                </a:solidFill>
                <a:effectLst/>
                <a:latin typeface="+mn-lt"/>
                <a:ea typeface="+mn-ea"/>
                <a:cs typeface="+mn-cs"/>
              </a:rPr>
              <a:t> these red ones here</a:t>
            </a:r>
            <a:r>
              <a:rPr lang="en-US" sz="120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24</a:t>
            </a:fld>
            <a:endParaRPr lang="en-US"/>
          </a:p>
        </p:txBody>
      </p:sp>
    </p:spTree>
    <p:extLst>
      <p:ext uri="{BB962C8B-B14F-4D97-AF65-F5344CB8AC3E}">
        <p14:creationId xmlns:p14="http://schemas.microsoft.com/office/powerpoint/2010/main" val="1281102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the next thing I’d like to touch on is how we’ve been developing new tools and approaches for extending this open crowdsourcing approach, to extend the community to other scientists while still staying within these theme of open science</a:t>
            </a:r>
          </a:p>
        </p:txBody>
      </p:sp>
      <p:sp>
        <p:nvSpPr>
          <p:cNvPr id="4" name="Slide Number Placeholder 3"/>
          <p:cNvSpPr>
            <a:spLocks noGrp="1"/>
          </p:cNvSpPr>
          <p:nvPr>
            <p:ph type="sldNum" sz="quarter" idx="10"/>
          </p:nvPr>
        </p:nvSpPr>
        <p:spPr/>
        <p:txBody>
          <a:bodyPr/>
          <a:lstStyle/>
          <a:p>
            <a:fld id="{CF3F9DC9-BC52-A744-BB9E-274798C92808}" type="slidenum">
              <a:rPr lang="en-US" smtClean="0"/>
              <a:t>25</a:t>
            </a:fld>
            <a:endParaRPr lang="en-US"/>
          </a:p>
        </p:txBody>
      </p:sp>
    </p:spTree>
    <p:extLst>
      <p:ext uri="{BB962C8B-B14F-4D97-AF65-F5344CB8AC3E}">
        <p14:creationId xmlns:p14="http://schemas.microsoft.com/office/powerpoint/2010/main" val="33420258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Getting </a:t>
            </a:r>
            <a:r>
              <a:rPr lang="en-US" dirty="0" err="1" smtClean="0"/>
              <a:t>bioinformaticians</a:t>
            </a:r>
            <a:r>
              <a:rPr lang="en-US" dirty="0" smtClean="0"/>
              <a:t> involved through </a:t>
            </a:r>
            <a:r>
              <a:rPr lang="en-US" dirty="0" err="1" smtClean="0"/>
              <a:t>github</a:t>
            </a:r>
            <a:r>
              <a:rPr lang="en-US" dirty="0" smtClean="0"/>
              <a:t> is fine. </a:t>
            </a:r>
          </a:p>
          <a:p>
            <a:endParaRPr lang="en-US" dirty="0" smtClean="0"/>
          </a:p>
          <a:p>
            <a:r>
              <a:rPr lang="en-US" dirty="0" smtClean="0"/>
              <a:t>But they have a habit</a:t>
            </a:r>
            <a:r>
              <a:rPr lang="en-US" baseline="0" dirty="0" smtClean="0"/>
              <a:t> of doing bioinformatics analysis and knowing less about the pathogen than they might</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a:t>
            </a:r>
            <a:r>
              <a:rPr lang="en-US" dirty="0" err="1" smtClean="0"/>
              <a:t>realised</a:t>
            </a:r>
            <a:r>
              <a:rPr lang="en-US" baseline="0" dirty="0" smtClean="0"/>
              <a:t> that to really add value to our data then t</a:t>
            </a:r>
            <a:r>
              <a:rPr lang="en-US" dirty="0" smtClean="0"/>
              <a:t>he important thing</a:t>
            </a:r>
            <a:r>
              <a:rPr lang="en-US" baseline="0" dirty="0" smtClean="0"/>
              <a:t> is to bring in biologists,  who know all about the pathogen and host biology to get involved and liberate the genomics data and expertise to them and get the insights back from them.</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first thing</a:t>
            </a:r>
            <a:r>
              <a:rPr lang="en-US" baseline="0" dirty="0" smtClean="0"/>
              <a:t> we did was put together the basic databases with the right query interface that will help the biologist find what they are looking for from their bit of sequence, their gene or protein function or their named gene and let them start to interrogate the data that was being created.</a:t>
            </a:r>
            <a:endParaRPr lang="en-US" dirty="0" smtClean="0"/>
          </a:p>
          <a:p>
            <a:endParaRPr lang="en-US" baseline="0" dirty="0" smtClean="0"/>
          </a:p>
          <a:p>
            <a:endParaRPr lang="en-US" baseline="0" dirty="0" smtClean="0"/>
          </a:p>
          <a:p>
            <a:r>
              <a:rPr lang="en-US" baseline="0" dirty="0" smtClean="0"/>
              <a:t>Crowdsourcing, and in particular wide ranging, comprehensive and hopefully sustainable crowdsourcing is dependent on the community that you can build. So the whole task </a:t>
            </a:r>
            <a:r>
              <a:rPr lang="en-US" baseline="0" dirty="0" err="1" smtClean="0"/>
              <a:t>generalises</a:t>
            </a:r>
            <a:r>
              <a:rPr lang="en-US" baseline="0" dirty="0" smtClean="0"/>
              <a:t> to one of how you actually build better biology/bioinformatics communities and how you </a:t>
            </a:r>
            <a:r>
              <a:rPr lang="en-US" baseline="0" dirty="0" err="1" smtClean="0"/>
              <a:t>incentivise</a:t>
            </a:r>
            <a:r>
              <a:rPr lang="en-US" baseline="0" dirty="0" smtClean="0"/>
              <a:t> that.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26</a:t>
            </a:fld>
            <a:endParaRPr lang="en-US"/>
          </a:p>
        </p:txBody>
      </p:sp>
    </p:spTree>
    <p:extLst>
      <p:ext uri="{BB962C8B-B14F-4D97-AF65-F5344CB8AC3E}">
        <p14:creationId xmlns:p14="http://schemas.microsoft.com/office/powerpoint/2010/main" val="7741451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 we’re trying</a:t>
            </a:r>
            <a:r>
              <a:rPr lang="en-US" baseline="0" dirty="0" smtClean="0"/>
              <a:t> this through new tools and interfaces.</a:t>
            </a:r>
          </a:p>
          <a:p>
            <a:endParaRPr lang="en-US" dirty="0" smtClean="0"/>
          </a:p>
          <a:p>
            <a:r>
              <a:rPr lang="en-US" dirty="0" smtClean="0"/>
              <a:t>We’ve put together something we’re calling a crowdsourcing genome-browser.</a:t>
            </a:r>
            <a:r>
              <a:rPr lang="en-US" baseline="0" dirty="0" smtClean="0"/>
              <a:t> </a:t>
            </a:r>
            <a:r>
              <a:rPr lang="en-US" baseline="0" dirty="0" err="1" smtClean="0"/>
              <a:t>Im</a:t>
            </a:r>
            <a:r>
              <a:rPr lang="en-US" baseline="0" dirty="0" smtClean="0"/>
              <a:t> sure that you’re familiar with the idea of a genome browser. </a:t>
            </a:r>
          </a:p>
          <a:p>
            <a:endParaRPr lang="en-US" baseline="0" dirty="0" smtClean="0"/>
          </a:p>
          <a:p>
            <a:r>
              <a:rPr lang="en-US" baseline="0" dirty="0" smtClean="0"/>
              <a:t>Our crowdsourcing browser relates to that in the same way that this guy reading his book relates to these people having a discussion. Our new crowdsourcing browser allows us to take in things like annotations,  and experimental information straight into the repository while providing functionality like BLAST. The info is recorded piecemeal and reflected back to the other users of the tool directly. </a:t>
            </a: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27</a:t>
            </a:fld>
            <a:endParaRPr lang="en-US"/>
          </a:p>
        </p:txBody>
      </p:sp>
    </p:spTree>
    <p:extLst>
      <p:ext uri="{BB962C8B-B14F-4D97-AF65-F5344CB8AC3E}">
        <p14:creationId xmlns:p14="http://schemas.microsoft.com/office/powerpoint/2010/main" val="23556523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call our tool Gee Fu and this</a:t>
            </a:r>
            <a:r>
              <a:rPr lang="en-US" dirty="0" smtClean="0"/>
              <a:t> is the</a:t>
            </a:r>
            <a:r>
              <a:rPr lang="en-US" baseline="0" dirty="0" smtClean="0"/>
              <a:t> Software stack. Its based on common open source tools, the inimitable </a:t>
            </a:r>
            <a:r>
              <a:rPr lang="en-US" baseline="0" dirty="0" err="1" smtClean="0"/>
              <a:t>WebApollo</a:t>
            </a:r>
            <a:r>
              <a:rPr lang="en-US" baseline="0" dirty="0" smtClean="0"/>
              <a:t> being the major genome browser style component, GOLLUM is a </a:t>
            </a:r>
            <a:r>
              <a:rPr lang="en-US" baseline="0" dirty="0" err="1" smtClean="0"/>
              <a:t>git</a:t>
            </a:r>
            <a:r>
              <a:rPr lang="en-US" baseline="0" dirty="0" smtClean="0"/>
              <a:t> based wiki engine, every object, not just features can be annotated through this wiki,  and we also used sequence-server, a ruby gem that implements a BLAST server for sequence based searches. All these are tied together through G</a:t>
            </a:r>
            <a:r>
              <a:rPr lang="en-US" dirty="0" smtClean="0"/>
              <a:t>ee </a:t>
            </a:r>
            <a:r>
              <a:rPr lang="en-US" dirty="0" err="1" smtClean="0"/>
              <a:t>fu</a:t>
            </a:r>
            <a:r>
              <a:rPr lang="en-US" dirty="0" smtClean="0"/>
              <a:t>, which is a piece of middleware that acts as a</a:t>
            </a:r>
            <a:r>
              <a:rPr lang="en-US" baseline="0" dirty="0" smtClean="0"/>
              <a:t>n integration layer between other tools</a:t>
            </a:r>
          </a:p>
          <a:p>
            <a:endParaRPr lang="en-US" baseline="0" dirty="0" smtClean="0"/>
          </a:p>
          <a:p>
            <a:r>
              <a:rPr lang="en-US" baseline="0" dirty="0" smtClean="0"/>
              <a:t> it acts as the dispatch engine for data to the GMOD project web-Apollo genome annotation browser, as a feature linking engine for the wiki and as the sequence store for a BLAST server.</a:t>
            </a:r>
          </a:p>
          <a:p>
            <a:endParaRPr lang="en-US" baseline="0" dirty="0" smtClean="0"/>
          </a:p>
          <a:p>
            <a:r>
              <a:rPr lang="en-US" baseline="0" dirty="0" smtClean="0"/>
              <a:t>It coordinates automatic exchange and concurrency of data between the apps and the </a:t>
            </a:r>
            <a:r>
              <a:rPr lang="en-US" baseline="0" dirty="0" err="1" smtClean="0"/>
              <a:t>github</a:t>
            </a:r>
            <a:r>
              <a:rPr lang="en-US" baseline="0" dirty="0" smtClean="0"/>
              <a:t> repo, making sure that contributions from these other tools are tracked into the </a:t>
            </a:r>
            <a:r>
              <a:rPr lang="en-US" baseline="0" dirty="0" err="1" smtClean="0"/>
              <a:t>github</a:t>
            </a:r>
            <a:r>
              <a:rPr lang="en-US" baseline="0" dirty="0" smtClean="0"/>
              <a:t> repo</a:t>
            </a:r>
          </a:p>
          <a:p>
            <a:endParaRPr lang="en-US" baseline="0" dirty="0" smtClean="0"/>
          </a:p>
          <a:p>
            <a:r>
              <a:rPr lang="en-US" baseline="0" dirty="0" smtClean="0"/>
              <a:t>It provides a restful interface to the repo data and still acts as a feature and meta data editor in its own right. </a:t>
            </a:r>
            <a:endParaRPr lang="en-US" dirty="0" smtClean="0"/>
          </a:p>
        </p:txBody>
      </p:sp>
      <p:sp>
        <p:nvSpPr>
          <p:cNvPr id="4" name="Slide Number Placeholder 3"/>
          <p:cNvSpPr>
            <a:spLocks noGrp="1"/>
          </p:cNvSpPr>
          <p:nvPr>
            <p:ph type="sldNum" sz="quarter" idx="10"/>
          </p:nvPr>
        </p:nvSpPr>
        <p:spPr/>
        <p:txBody>
          <a:bodyPr/>
          <a:lstStyle/>
          <a:p>
            <a:fld id="{A53DCEBA-70B5-6E4E-9752-56D003E4819E}" type="slidenum">
              <a:rPr lang="en-US" smtClean="0"/>
              <a:t>28</a:t>
            </a:fld>
            <a:endParaRPr lang="en-US"/>
          </a:p>
        </p:txBody>
      </p:sp>
    </p:spTree>
    <p:extLst>
      <p:ext uri="{BB962C8B-B14F-4D97-AF65-F5344CB8AC3E}">
        <p14:creationId xmlns:p14="http://schemas.microsoft.com/office/powerpoint/2010/main" val="2984023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major function</a:t>
            </a:r>
            <a:r>
              <a:rPr lang="en-US" baseline="0" dirty="0" smtClean="0"/>
              <a:t> is annotation, the tool  provides ways of directly editing and annotating gene models as you browse, and </a:t>
            </a:r>
            <a:r>
              <a:rPr lang="en-US" baseline="0" dirty="0" err="1" smtClean="0"/>
              <a:t>propogates</a:t>
            </a:r>
            <a:r>
              <a:rPr lang="en-US" baseline="0" dirty="0" smtClean="0"/>
              <a:t> all the edits directly to the data base so all other users can see immediately</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29</a:t>
            </a:fld>
            <a:endParaRPr lang="en-US"/>
          </a:p>
        </p:txBody>
      </p:sp>
    </p:spTree>
    <p:extLst>
      <p:ext uri="{BB962C8B-B14F-4D97-AF65-F5344CB8AC3E}">
        <p14:creationId xmlns:p14="http://schemas.microsoft.com/office/powerpoint/2010/main" val="2758270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The first thing I want to talk about briefly is the team itself. </a:t>
            </a:r>
          </a:p>
        </p:txBody>
      </p:sp>
      <p:sp>
        <p:nvSpPr>
          <p:cNvPr id="4" name="Slide Number Placeholder 3"/>
          <p:cNvSpPr>
            <a:spLocks noGrp="1"/>
          </p:cNvSpPr>
          <p:nvPr>
            <p:ph type="sldNum" sz="quarter" idx="10"/>
          </p:nvPr>
        </p:nvSpPr>
        <p:spPr/>
        <p:txBody>
          <a:bodyPr/>
          <a:lstStyle/>
          <a:p>
            <a:fld id="{CF3F9DC9-BC52-A744-BB9E-274798C92808}" type="slidenum">
              <a:rPr lang="en-US" smtClean="0"/>
              <a:t>3</a:t>
            </a:fld>
            <a:endParaRPr lang="en-US"/>
          </a:p>
        </p:txBody>
      </p:sp>
    </p:spTree>
    <p:extLst>
      <p:ext uri="{BB962C8B-B14F-4D97-AF65-F5344CB8AC3E}">
        <p14:creationId xmlns:p14="http://schemas.microsoft.com/office/powerpoint/2010/main" val="33420258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also allows</a:t>
            </a:r>
            <a:r>
              <a:rPr lang="en-US" baseline="0" dirty="0" smtClean="0"/>
              <a:t> sequence searches of the provided data too, and fully cross links this back to the annotations and reports Kind of like a “build your own NCBI”, but restricted to a new and growing set of information for ash dieback</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30</a:t>
            </a:fld>
            <a:endParaRPr lang="en-US"/>
          </a:p>
        </p:txBody>
      </p:sp>
    </p:spTree>
    <p:extLst>
      <p:ext uri="{BB962C8B-B14F-4D97-AF65-F5344CB8AC3E}">
        <p14:creationId xmlns:p14="http://schemas.microsoft.com/office/powerpoint/2010/main" val="35546003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Extending the crowd sourcing idea, it seemed natural to try and get the public involved in our quest. This is what we did late last year with our </a:t>
            </a:r>
            <a:r>
              <a:rPr lang="en-US" baseline="0" dirty="0" err="1" smtClean="0"/>
              <a:t>Fraxinus</a:t>
            </a:r>
            <a:r>
              <a:rPr lang="en-US" baseline="0" dirty="0" smtClean="0"/>
              <a:t> project</a:t>
            </a:r>
          </a:p>
        </p:txBody>
      </p:sp>
      <p:sp>
        <p:nvSpPr>
          <p:cNvPr id="4" name="Slide Number Placeholder 3"/>
          <p:cNvSpPr>
            <a:spLocks noGrp="1"/>
          </p:cNvSpPr>
          <p:nvPr>
            <p:ph type="sldNum" sz="quarter" idx="10"/>
          </p:nvPr>
        </p:nvSpPr>
        <p:spPr/>
        <p:txBody>
          <a:bodyPr/>
          <a:lstStyle/>
          <a:p>
            <a:fld id="{CF3F9DC9-BC52-A744-BB9E-274798C92808}" type="slidenum">
              <a:rPr lang="en-US" smtClean="0"/>
              <a:t>31</a:t>
            </a:fld>
            <a:endParaRPr lang="en-US"/>
          </a:p>
        </p:txBody>
      </p:sp>
    </p:spTree>
    <p:extLst>
      <p:ext uri="{BB962C8B-B14F-4D97-AF65-F5344CB8AC3E}">
        <p14:creationId xmlns:p14="http://schemas.microsoft.com/office/powerpoint/2010/main" val="33420258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 high profile pathogen like this, particularly in the UK where there is a deep social and cultural connection to the countryside and particularly the woodland suggests that there would be a great deal of public interest in what we’re doing to sort out this problem.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Scientists are terribly outweighed in numbers by non-scientists, people with interest in these issues, who are motivated to use their spare (and not just professional or work time) to try and make a difference in the world. </a:t>
            </a:r>
            <a:endParaRPr lang="en-US" dirty="0" smtClean="0"/>
          </a:p>
          <a:p>
            <a:endParaRPr lang="en-US" baseline="0" dirty="0" smtClean="0"/>
          </a:p>
          <a:p>
            <a:r>
              <a:rPr lang="en-US" baseline="0" dirty="0" smtClean="0"/>
              <a:t>So we’ve started crowd-sourcing through citizen science projects.</a:t>
            </a:r>
          </a:p>
          <a:p>
            <a:endParaRPr lang="en-US" baseline="0" dirty="0" smtClean="0"/>
          </a:p>
          <a:p>
            <a:r>
              <a:rPr lang="en-US" baseline="0" dirty="0" smtClean="0"/>
              <a:t>And we took the opportunity to use people power to do analysis of genetic variants that would show up in our sequence data</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many of the variants we want to examine, the computer programs make errors that a human being would not.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High throughput algorithms are error prone in some key parts of assemblies and genomes, like INDELs, or at assembly ends or repeat rich regions.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Scientists correct the alignments that </a:t>
            </a:r>
            <a:r>
              <a:rPr lang="en-US" baseline="0" dirty="0" err="1" smtClean="0"/>
              <a:t>underly</a:t>
            </a:r>
            <a:r>
              <a:rPr lang="en-US" baseline="0" dirty="0" smtClean="0"/>
              <a:t> SNP calls by eye all the time: </a:t>
            </a:r>
            <a:r>
              <a:rPr lang="en-US" dirty="0" smtClean="0"/>
              <a:t>So we built a game to allow Non scientists to do this for us</a:t>
            </a:r>
            <a:r>
              <a:rPr lang="en-US" baseline="0" dirty="0" smtClean="0"/>
              <a:t> and put the SNPs the computer is likely to have got wrong into it.</a:t>
            </a:r>
            <a:endParaRPr lang="en-US" dirty="0" smtClean="0"/>
          </a:p>
          <a:p>
            <a:endParaRPr lang="en-US" baseline="0" dirty="0" smtClean="0"/>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C7B755EF-6EA1-B945-B1DC-F50BAEA93262}" type="slidenum">
              <a:rPr lang="en-US" smtClean="0"/>
              <a:t>32</a:t>
            </a:fld>
            <a:endParaRPr lang="en-US"/>
          </a:p>
        </p:txBody>
      </p:sp>
    </p:spTree>
    <p:extLst>
      <p:ext uri="{BB962C8B-B14F-4D97-AF65-F5344CB8AC3E}">
        <p14:creationId xmlns:p14="http://schemas.microsoft.com/office/powerpoint/2010/main" val="19870689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game we produced is called </a:t>
            </a:r>
            <a:r>
              <a:rPr lang="en-US" dirty="0" err="1" smtClean="0"/>
              <a:t>Fraxinus</a:t>
            </a:r>
            <a:r>
              <a:rPr lang="en-US" dirty="0" smtClean="0"/>
              <a:t>, it</a:t>
            </a:r>
            <a:r>
              <a:rPr lang="fr-FR" dirty="0" smtClean="0"/>
              <a:t>’</a:t>
            </a:r>
            <a:r>
              <a:rPr lang="en-US" dirty="0" smtClean="0"/>
              <a:t>s a FLASH</a:t>
            </a:r>
            <a:r>
              <a:rPr lang="en-US" baseline="0" dirty="0" smtClean="0"/>
              <a:t> only </a:t>
            </a:r>
            <a:r>
              <a:rPr lang="en-US" baseline="0" dirty="0" err="1" smtClean="0"/>
              <a:t>facebook</a:t>
            </a:r>
            <a:r>
              <a:rPr lang="en-US" baseline="0" dirty="0" smtClean="0"/>
              <a:t> game</a:t>
            </a:r>
            <a:r>
              <a:rPr lang="en-US" dirty="0" smtClean="0"/>
              <a:t> designed by myself and the BAFTA nominated game company Team Cooper in Sheffield</a:t>
            </a:r>
            <a:r>
              <a:rPr lang="en-US" baseline="0" dirty="0" smtClean="0"/>
              <a:t> </a:t>
            </a:r>
          </a:p>
          <a:p>
            <a:endParaRPr lang="en-US" baseline="0" dirty="0" smtClean="0"/>
          </a:p>
          <a:p>
            <a:r>
              <a:rPr lang="en-US" dirty="0" smtClean="0"/>
              <a:t>This</a:t>
            </a:r>
            <a:r>
              <a:rPr lang="en-US" baseline="0" dirty="0" smtClean="0"/>
              <a:t> is the main game screen of </a:t>
            </a:r>
            <a:r>
              <a:rPr lang="en-US" baseline="0" dirty="0" err="1" smtClean="0"/>
              <a:t>Fraxinus</a:t>
            </a:r>
            <a:r>
              <a:rPr lang="en-US" baseline="0" dirty="0" smtClean="0"/>
              <a:t>,</a:t>
            </a:r>
          </a:p>
          <a:p>
            <a:r>
              <a:rPr lang="en-US" baseline="0" dirty="0" smtClean="0"/>
              <a:t>Along the top we have Target Pattern, from one of our references. Targets are pre-selected to be the sites the algorithms make a mess in.</a:t>
            </a:r>
          </a:p>
          <a:p>
            <a:endParaRPr lang="en-US" baseline="0" dirty="0" smtClean="0"/>
          </a:p>
          <a:p>
            <a:r>
              <a:rPr lang="en-US" baseline="0" dirty="0" smtClean="0"/>
              <a:t>The rest of the </a:t>
            </a:r>
            <a:r>
              <a:rPr lang="en-US" baseline="0" dirty="0" err="1" smtClean="0"/>
              <a:t>coloured</a:t>
            </a:r>
            <a:r>
              <a:rPr lang="en-US" baseline="0" dirty="0" smtClean="0"/>
              <a:t> rows are reads from DNA sequencing experiments.</a:t>
            </a:r>
          </a:p>
          <a:p>
            <a:endParaRPr lang="en-US" baseline="0" dirty="0" smtClean="0"/>
          </a:p>
          <a:p>
            <a:r>
              <a:rPr lang="en-US" baseline="0" dirty="0" smtClean="0"/>
              <a:t>The player can Shift, insert and delete nucleotides to make best </a:t>
            </a:r>
            <a:r>
              <a:rPr lang="en-US" baseline="0" dirty="0" err="1" smtClean="0"/>
              <a:t>alignement</a:t>
            </a:r>
            <a:endParaRPr lang="en-US" baseline="0" dirty="0" smtClean="0"/>
          </a:p>
          <a:p>
            <a:endParaRPr lang="en-US" baseline="0" dirty="0" smtClean="0"/>
          </a:p>
          <a:p>
            <a:r>
              <a:rPr lang="en-US" baseline="0" dirty="0" smtClean="0"/>
              <a:t>Score for matches, score deducted for mismatches and creating and extending gaps.</a:t>
            </a:r>
          </a:p>
          <a:p>
            <a:endParaRPr lang="en-US" baseline="0" dirty="0" smtClean="0"/>
          </a:p>
          <a:p>
            <a:r>
              <a:rPr lang="en-US" baseline="0" dirty="0" smtClean="0"/>
              <a:t>Once player has maximum score they think they can get, they can claim the pattern for themselves and get points for that</a:t>
            </a:r>
          </a:p>
          <a:p>
            <a:endParaRPr lang="en-US" baseline="0" dirty="0" smtClean="0"/>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57303D76-4264-4A4C-8AFE-696AF1FDAFE3}" type="slidenum">
              <a:rPr lang="en-US" smtClean="0"/>
              <a:t>33</a:t>
            </a:fld>
            <a:endParaRPr lang="en-US"/>
          </a:p>
        </p:txBody>
      </p:sp>
    </p:spTree>
    <p:extLst>
      <p:ext uri="{BB962C8B-B14F-4D97-AF65-F5344CB8AC3E}">
        <p14:creationId xmlns:p14="http://schemas.microsoft.com/office/powerpoint/2010/main" val="2534419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Extra</a:t>
            </a:r>
            <a:r>
              <a:rPr lang="en-US" baseline="0" dirty="0" smtClean="0"/>
              <a:t> Value comes from being able to play against your </a:t>
            </a:r>
            <a:r>
              <a:rPr lang="en-US" baseline="0" dirty="0" err="1" smtClean="0"/>
              <a:t>facebook</a:t>
            </a:r>
            <a:r>
              <a:rPr lang="en-US" baseline="0" dirty="0" smtClean="0"/>
              <a:t> friends. The game allows you to compete directly over patterns. The box on the right contains the patterns you’ve won, but by hitting the steal patterns button you have the opportunity to take a pattern from a friend. </a:t>
            </a:r>
          </a:p>
          <a:p>
            <a:endParaRPr lang="en-US" baseline="0" dirty="0" smtClean="0"/>
          </a:p>
          <a:p>
            <a:r>
              <a:rPr lang="en-US" baseline="0" dirty="0" smtClean="0"/>
              <a:t>All you have to do is score one point more.</a:t>
            </a:r>
          </a:p>
          <a:p>
            <a:endParaRPr lang="en-US" baseline="0" dirty="0" smtClean="0"/>
          </a:p>
          <a:p>
            <a:r>
              <a:rPr lang="en-US" baseline="0" dirty="0" smtClean="0"/>
              <a:t>This is valuable to us, because then the patterns get </a:t>
            </a:r>
            <a:r>
              <a:rPr lang="en-US" baseline="0" dirty="0" err="1" smtClean="0"/>
              <a:t>analysed</a:t>
            </a:r>
            <a:r>
              <a:rPr lang="en-US" baseline="0" dirty="0" smtClean="0"/>
              <a:t> more deeply since many sets of eyes and brains look at each.</a:t>
            </a:r>
          </a:p>
          <a:p>
            <a:endParaRPr lang="en-US" baseline="0" dirty="0" smtClean="0"/>
          </a:p>
          <a:p>
            <a:r>
              <a:rPr lang="en-US" baseline="0" dirty="0" smtClean="0"/>
              <a:t>The game </a:t>
            </a:r>
            <a:r>
              <a:rPr lang="en-US" baseline="0" dirty="0" err="1" smtClean="0"/>
              <a:t>incentivises</a:t>
            </a:r>
            <a:r>
              <a:rPr lang="en-US" baseline="0" dirty="0" smtClean="0"/>
              <a:t> this </a:t>
            </a:r>
            <a:r>
              <a:rPr lang="en-US" baseline="0" dirty="0" err="1" smtClean="0"/>
              <a:t>behaviour</a:t>
            </a:r>
            <a:r>
              <a:rPr lang="en-US" baseline="0" dirty="0" smtClean="0"/>
              <a:t> by awarding more points for stealing than taking a fresh pattern. Thus the winning strategy requires the player to replicate an analysis.</a:t>
            </a:r>
          </a:p>
          <a:p>
            <a:endParaRPr lang="en-US" baseline="0" dirty="0" smtClean="0"/>
          </a:p>
          <a:p>
            <a:r>
              <a:rPr lang="en-US" baseline="0" dirty="0" smtClean="0"/>
              <a:t>The game takes the </a:t>
            </a:r>
            <a:r>
              <a:rPr lang="en-US" baseline="0" dirty="0" err="1" smtClean="0"/>
              <a:t>colour</a:t>
            </a:r>
            <a:r>
              <a:rPr lang="en-US" baseline="0" dirty="0" smtClean="0"/>
              <a:t> information from the alignment and returns a SAM format file to a MySQL database on our server along with the players </a:t>
            </a:r>
            <a:r>
              <a:rPr lang="en-US" baseline="0" dirty="0" err="1" smtClean="0"/>
              <a:t>FaceBook</a:t>
            </a:r>
            <a:r>
              <a:rPr lang="en-US" baseline="0" dirty="0" smtClean="0"/>
              <a:t> name.</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can take this data and put it straight into analysis pipelines.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playing the game is doing real science. The results the players give us go straight back into our public databases to be used in further analyses.</a:t>
            </a:r>
            <a:endParaRPr lang="en-US" dirty="0" smtClean="0"/>
          </a:p>
          <a:p>
            <a:endParaRPr lang="en-US" dirty="0"/>
          </a:p>
        </p:txBody>
      </p:sp>
      <p:sp>
        <p:nvSpPr>
          <p:cNvPr id="4" name="Slide Number Placeholder 3"/>
          <p:cNvSpPr>
            <a:spLocks noGrp="1"/>
          </p:cNvSpPr>
          <p:nvPr>
            <p:ph type="sldNum" sz="quarter" idx="10"/>
          </p:nvPr>
        </p:nvSpPr>
        <p:spPr/>
        <p:txBody>
          <a:bodyPr/>
          <a:lstStyle/>
          <a:p>
            <a:fld id="{57303D76-4264-4A4C-8AFE-696AF1FDAFE3}" type="slidenum">
              <a:rPr lang="en-US" smtClean="0"/>
              <a:t>34</a:t>
            </a:fld>
            <a:endParaRPr lang="en-US"/>
          </a:p>
        </p:txBody>
      </p:sp>
    </p:spTree>
    <p:extLst>
      <p:ext uri="{BB962C8B-B14F-4D97-AF65-F5344CB8AC3E}">
        <p14:creationId xmlns:p14="http://schemas.microsoft.com/office/powerpoint/2010/main" val="34233861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big question then is did anyone turn up?</a:t>
            </a:r>
          </a:p>
          <a:p>
            <a:r>
              <a:rPr lang="en-US" dirty="0" smtClean="0"/>
              <a:t>How many people came to play?</a:t>
            </a:r>
          </a:p>
          <a:p>
            <a:endParaRPr lang="en-US" dirty="0" smtClean="0"/>
          </a:p>
          <a:p>
            <a:r>
              <a:rPr lang="en-US" dirty="0" smtClean="0"/>
              <a:t>Here we see a timeline of visits per day to the site</a:t>
            </a:r>
            <a:r>
              <a:rPr lang="en-US" baseline="0" dirty="0" smtClean="0"/>
              <a:t> from its launch in August last year. This is a log scale, and even after the initial excitement has died down we get between 50 and 100 visits a day. </a:t>
            </a:r>
          </a:p>
          <a:p>
            <a:endParaRPr lang="en-US" baseline="0" dirty="0" smtClean="0"/>
          </a:p>
          <a:p>
            <a:r>
              <a:rPr lang="en-US" baseline="0" dirty="0" smtClean="0"/>
              <a:t>In total this is 59,700 visits, from 25 000 different </a:t>
            </a:r>
            <a:r>
              <a:rPr lang="en-US" baseline="0" dirty="0" err="1" smtClean="0"/>
              <a:t>addreses</a:t>
            </a:r>
            <a:r>
              <a:rPr lang="en-US" baseline="0" dirty="0" smtClean="0"/>
              <a:t>. </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And how long did they </a:t>
            </a:r>
            <a:r>
              <a:rPr lang="en-US" dirty="0" err="1" smtClean="0"/>
              <a:t>stayfor</a:t>
            </a:r>
            <a:r>
              <a:rPr lang="en-US" dirty="0" smtClean="0"/>
              <a:t>?</a:t>
            </a:r>
          </a:p>
          <a:p>
            <a:endParaRPr lang="en-US" dirty="0" smtClean="0"/>
          </a:p>
          <a:p>
            <a:r>
              <a:rPr lang="en-US" dirty="0" smtClean="0"/>
              <a:t>This bottom one is a plot of average visit </a:t>
            </a:r>
            <a:r>
              <a:rPr lang="en-US" dirty="0" err="1" smtClean="0"/>
              <a:t>durartion</a:t>
            </a:r>
            <a:r>
              <a:rPr lang="en-US" dirty="0" smtClean="0"/>
              <a:t> per day – 23 minutes on average, if</a:t>
            </a:r>
            <a:r>
              <a:rPr lang="en-US" baseline="0" dirty="0" smtClean="0"/>
              <a:t> anything this is increasing as time goes on.</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35</a:t>
            </a:fld>
            <a:endParaRPr lang="en-US"/>
          </a:p>
        </p:txBody>
      </p:sp>
    </p:spTree>
    <p:extLst>
      <p:ext uri="{BB962C8B-B14F-4D97-AF65-F5344CB8AC3E}">
        <p14:creationId xmlns:p14="http://schemas.microsoft.com/office/powerpoint/2010/main" val="21016473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did</a:t>
            </a:r>
            <a:r>
              <a:rPr lang="en-US" baseline="0" dirty="0" smtClean="0"/>
              <a:t> they come? </a:t>
            </a:r>
          </a:p>
          <a:p>
            <a:endParaRPr lang="en-US" baseline="0" dirty="0" smtClean="0"/>
          </a:p>
          <a:p>
            <a:endParaRPr lang="en-US" baseline="0" dirty="0" smtClean="0"/>
          </a:p>
          <a:p>
            <a:r>
              <a:rPr lang="en-US" baseline="0" dirty="0" smtClean="0"/>
              <a:t>Cam mostly from UK, 38000 of those visits  the second and third countries are the US and </a:t>
            </a:r>
            <a:r>
              <a:rPr lang="en-US" baseline="0" dirty="0" err="1" smtClean="0"/>
              <a:t>canada</a:t>
            </a:r>
            <a:r>
              <a:rPr lang="en-US" baseline="0" dirty="0" smtClean="0"/>
              <a:t> and in total we get interest from 130 countries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36</a:t>
            </a:fld>
            <a:endParaRPr lang="en-US"/>
          </a:p>
        </p:txBody>
      </p:sp>
    </p:spTree>
    <p:extLst>
      <p:ext uri="{BB962C8B-B14F-4D97-AF65-F5344CB8AC3E}">
        <p14:creationId xmlns:p14="http://schemas.microsoft.com/office/powerpoint/2010/main" val="5919874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hasn’t been from casual players, a hardcore of returning players,</a:t>
            </a:r>
            <a:r>
              <a:rPr lang="en-US" baseline="0" dirty="0" smtClean="0"/>
              <a:t> who seem to spend a long time on this.</a:t>
            </a:r>
          </a:p>
          <a:p>
            <a:endParaRPr lang="en-US" baseline="0" dirty="0" smtClean="0"/>
          </a:p>
          <a:p>
            <a:r>
              <a:rPr lang="en-US" baseline="0" dirty="0" smtClean="0"/>
              <a:t>Our media events and press releases, shown as red lines on this graph, increase the number of casual visits but have less of an effect on the number of returning players who give fairly constant effort. The community we have generated is fairly  constant over time.</a:t>
            </a:r>
          </a:p>
          <a:p>
            <a:endParaRPr lang="en-US" baseline="0" dirty="0" smtClean="0"/>
          </a:p>
          <a:p>
            <a:r>
              <a:rPr lang="en-US" baseline="0" dirty="0" smtClean="0"/>
              <a:t>The amount of time contributed by returning players is very large, about 30 </a:t>
            </a:r>
            <a:r>
              <a:rPr lang="en-US" baseline="0" dirty="0" err="1" smtClean="0"/>
              <a:t>mins</a:t>
            </a:r>
            <a:r>
              <a:rPr lang="en-US" baseline="0" dirty="0" smtClean="0"/>
              <a:t> each visit. Some people play for ages!</a:t>
            </a:r>
          </a:p>
          <a:p>
            <a:endParaRPr lang="en-US" baseline="0" dirty="0" smtClean="0"/>
          </a:p>
          <a:p>
            <a:r>
              <a:rPr lang="en-US" baseline="0" dirty="0" smtClean="0"/>
              <a:t>In total, the amount of continuous game play so far has been 2 years and 2 months, that</a:t>
            </a:r>
            <a:r>
              <a:rPr lang="fr-FR" baseline="0" dirty="0" smtClean="0"/>
              <a:t>’</a:t>
            </a:r>
            <a:r>
              <a:rPr lang="en-US" baseline="0" dirty="0" smtClean="0"/>
              <a:t>s continuous, not 9-5 equivalent.  That</a:t>
            </a:r>
            <a:r>
              <a:rPr lang="fr-FR" baseline="0" dirty="0" smtClean="0"/>
              <a:t>’</a:t>
            </a:r>
            <a:r>
              <a:rPr lang="en-US" baseline="0" dirty="0" smtClean="0"/>
              <a:t>s 316 60 </a:t>
            </a:r>
            <a:r>
              <a:rPr lang="en-US" baseline="0" dirty="0" err="1" smtClean="0"/>
              <a:t>hr</a:t>
            </a:r>
            <a:r>
              <a:rPr lang="en-US" baseline="0" dirty="0" smtClean="0"/>
              <a:t> postdoc weeks. Or 6 years of postdoc time.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37</a:t>
            </a:fld>
            <a:endParaRPr lang="en-US"/>
          </a:p>
        </p:txBody>
      </p:sp>
    </p:spTree>
    <p:extLst>
      <p:ext uri="{BB962C8B-B14F-4D97-AF65-F5344CB8AC3E}">
        <p14:creationId xmlns:p14="http://schemas.microsoft.com/office/powerpoint/2010/main" val="23674112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Overall, the majority</a:t>
            </a:r>
            <a:r>
              <a:rPr lang="en-US" baseline="0" dirty="0" smtClean="0"/>
              <a:t> of play has been coming from just a small group of players. </a:t>
            </a:r>
          </a:p>
          <a:p>
            <a:endParaRPr lang="en-US" baseline="0" dirty="0" smtClean="0"/>
          </a:p>
          <a:p>
            <a:r>
              <a:rPr lang="en-US" baseline="0" dirty="0" smtClean="0"/>
              <a:t>This figure shows the dates of visits of 22 different players, each line represents a player, each dot a date they played. Each of these players has been on our site, a thousand times.</a:t>
            </a:r>
          </a:p>
          <a:p>
            <a:endParaRPr lang="en-US" baseline="0" dirty="0" smtClean="0"/>
          </a:p>
          <a:p>
            <a:r>
              <a:rPr lang="en-US" baseline="0" dirty="0" smtClean="0"/>
              <a:t>And as you can see, they’ve mostly visited constantly across the entire time the game has been available.  </a:t>
            </a:r>
          </a:p>
          <a:p>
            <a:endParaRPr lang="en-US" baseline="0" dirty="0" smtClean="0"/>
          </a:p>
          <a:p>
            <a:r>
              <a:rPr lang="en-US" baseline="0" dirty="0" smtClean="0"/>
              <a:t>So we’ve got a community of  really </a:t>
            </a:r>
            <a:r>
              <a:rPr lang="en-US" baseline="0" dirty="0" err="1" smtClean="0"/>
              <a:t>commited</a:t>
            </a:r>
            <a:r>
              <a:rPr lang="en-US" baseline="0" dirty="0" smtClean="0"/>
              <a:t>, really engaged players. And that</a:t>
            </a:r>
            <a:r>
              <a:rPr lang="fr-FR" baseline="0" dirty="0" smtClean="0"/>
              <a:t>’</a:t>
            </a:r>
            <a:r>
              <a:rPr lang="en-US" baseline="0" dirty="0" smtClean="0"/>
              <a:t>s an interesting point about citizen science, you cast a wide net and you find the three people in a thousand who might have an interest in what you’re doing and you can hook them. It isn’t about getting absolutely everyone to contribute in the long run. </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38</a:t>
            </a:fld>
            <a:endParaRPr lang="en-US"/>
          </a:p>
        </p:txBody>
      </p:sp>
    </p:spTree>
    <p:extLst>
      <p:ext uri="{BB962C8B-B14F-4D97-AF65-F5344CB8AC3E}">
        <p14:creationId xmlns:p14="http://schemas.microsoft.com/office/powerpoint/2010/main" val="30228632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has our</a:t>
            </a:r>
            <a:r>
              <a:rPr lang="en-US" baseline="0" dirty="0" smtClean="0"/>
              <a:t> community really contributed anything useful? The game was designed to  </a:t>
            </a:r>
          </a:p>
          <a:p>
            <a:r>
              <a:rPr lang="en-US" baseline="0" dirty="0" smtClean="0"/>
              <a:t>Well, we’ve </a:t>
            </a:r>
            <a:r>
              <a:rPr lang="en-US" baseline="0" dirty="0" err="1" smtClean="0"/>
              <a:t>analysed</a:t>
            </a:r>
            <a:r>
              <a:rPr lang="en-US" baseline="0" dirty="0" smtClean="0"/>
              <a:t> the results from our first data set, which contained 10000 puzzles representing just over a thousand variants.  We had to split a lot of the variant sites up into separate puzzles because of the large amount of screen space that the reads take up, we could only afford to have about 20 reads on screen and still keep the player sane, so we divided the puzzles up into subsets and there were 10,000 of those.</a:t>
            </a:r>
          </a:p>
          <a:p>
            <a:endParaRPr lang="en-US" baseline="0" dirty="0" smtClean="0"/>
          </a:p>
          <a:p>
            <a:r>
              <a:rPr lang="en-US" baseline="0" dirty="0" smtClean="0"/>
              <a:t>This graph shows that in about 6500 of those the player aligned no different to the machine, they </a:t>
            </a:r>
            <a:r>
              <a:rPr lang="en-US" baseline="0" dirty="0" err="1" smtClean="0"/>
              <a:t>couldn</a:t>
            </a:r>
            <a:r>
              <a:rPr lang="fr-FR" baseline="0" dirty="0" smtClean="0"/>
              <a:t>’</a:t>
            </a:r>
            <a:r>
              <a:rPr lang="en-US" baseline="0" dirty="0" smtClean="0"/>
              <a:t>t do anything differently. But in almost all the remaining 35 % then the player aligned every read differently and therefore added value. </a:t>
            </a:r>
          </a:p>
          <a:p>
            <a:endParaRPr lang="en-US" baseline="0" dirty="0" smtClean="0"/>
          </a:p>
          <a:p>
            <a:r>
              <a:rPr lang="en-US" baseline="0" dirty="0" smtClean="0"/>
              <a:t>And each dataset got looked at many times. Our ten thousand patterns received over 154,000 solutions, so we got more than 15 plays of each data set, which is a really good replication rate, even for a statistician.</a:t>
            </a:r>
          </a:p>
          <a:p>
            <a:endParaRPr lang="en-US" baseline="0" dirty="0" smtClean="0"/>
          </a:p>
          <a:p>
            <a:endParaRPr lang="en-US" baseline="0" dirty="0" smtClean="0"/>
          </a:p>
          <a:p>
            <a:endParaRPr lang="en-US" baseline="0" dirty="0" smtClean="0"/>
          </a:p>
          <a:p>
            <a:r>
              <a:rPr lang="en-US" baseline="0" dirty="0" smtClean="0"/>
              <a:t>  </a:t>
            </a:r>
          </a:p>
        </p:txBody>
      </p:sp>
      <p:sp>
        <p:nvSpPr>
          <p:cNvPr id="4" name="Slide Number Placeholder 3"/>
          <p:cNvSpPr>
            <a:spLocks noGrp="1"/>
          </p:cNvSpPr>
          <p:nvPr>
            <p:ph type="sldNum" sz="quarter" idx="10"/>
          </p:nvPr>
        </p:nvSpPr>
        <p:spPr/>
        <p:txBody>
          <a:bodyPr/>
          <a:lstStyle/>
          <a:p>
            <a:fld id="{CF3F9DC9-BC52-A744-BB9E-274798C92808}" type="slidenum">
              <a:rPr lang="en-US" smtClean="0"/>
              <a:t>39</a:t>
            </a:fld>
            <a:endParaRPr lang="en-US"/>
          </a:p>
        </p:txBody>
      </p:sp>
    </p:spTree>
    <p:extLst>
      <p:ext uri="{BB962C8B-B14F-4D97-AF65-F5344CB8AC3E}">
        <p14:creationId xmlns:p14="http://schemas.microsoft.com/office/powerpoint/2010/main" val="3777236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this is our motley crew</a:t>
            </a:r>
            <a:r>
              <a:rPr lang="en-US" baseline="0" dirty="0" smtClean="0"/>
              <a:t>, we have six members at the moment, some of them you may know, some of them you may not. But </a:t>
            </a:r>
            <a:r>
              <a:rPr lang="en-US" baseline="0" dirty="0" err="1" smtClean="0"/>
              <a:t>Im</a:t>
            </a:r>
            <a:r>
              <a:rPr lang="en-US" baseline="0" dirty="0" smtClean="0"/>
              <a:t> sure you’ll get to know and love just as much as I do very soon.</a:t>
            </a:r>
          </a:p>
          <a:p>
            <a:endParaRPr lang="en-US" baseline="0" dirty="0" smtClean="0"/>
          </a:p>
          <a:p>
            <a:r>
              <a:rPr lang="en-US" baseline="0" dirty="0" smtClean="0"/>
              <a:t>Of course we have </a:t>
            </a:r>
            <a:r>
              <a:rPr lang="en-US" baseline="0" dirty="0" err="1" smtClean="0"/>
              <a:t>Dr</a:t>
            </a:r>
            <a:r>
              <a:rPr lang="en-US" baseline="0" dirty="0" smtClean="0"/>
              <a:t> graham </a:t>
            </a:r>
            <a:r>
              <a:rPr lang="en-US" baseline="0" dirty="0" err="1" smtClean="0"/>
              <a:t>etherington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4</a:t>
            </a:fld>
            <a:endParaRPr lang="en-US"/>
          </a:p>
        </p:txBody>
      </p:sp>
    </p:spTree>
    <p:extLst>
      <p:ext uri="{BB962C8B-B14F-4D97-AF65-F5344CB8AC3E}">
        <p14:creationId xmlns:p14="http://schemas.microsoft.com/office/powerpoint/2010/main" val="17865788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all those different mixed up puzzles</a:t>
            </a:r>
            <a:r>
              <a:rPr lang="en-US" baseline="0" dirty="0" smtClean="0"/>
              <a:t> are boiled down back to their original variant positions, we can see the overall added value of the players efforts to the science.</a:t>
            </a:r>
          </a:p>
          <a:p>
            <a:endParaRPr lang="en-US" baseline="0" dirty="0" smtClean="0"/>
          </a:p>
          <a:p>
            <a:r>
              <a:rPr lang="en-US" baseline="0" dirty="0" smtClean="0"/>
              <a:t>In the 1002 SNPs present in the data set we see that players managed to align just 2.7 % of the reads better than the machine. I should point out we always knew we would have many more SNPs than </a:t>
            </a:r>
            <a:r>
              <a:rPr lang="en-US" baseline="0" dirty="0" err="1" smtClean="0"/>
              <a:t>indels</a:t>
            </a:r>
            <a:r>
              <a:rPr lang="en-US" baseline="0" dirty="0" smtClean="0"/>
              <a:t>  and that any benefits we would get from SNPs would be marginal. </a:t>
            </a:r>
          </a:p>
          <a:p>
            <a:endParaRPr lang="en-US" baseline="0" dirty="0" smtClean="0"/>
          </a:p>
          <a:p>
            <a:r>
              <a:rPr lang="en-US" baseline="0" dirty="0" smtClean="0"/>
              <a:t>We hope we would do a lot better on </a:t>
            </a:r>
            <a:r>
              <a:rPr lang="en-US" baseline="0" dirty="0" err="1" smtClean="0"/>
              <a:t>indels</a:t>
            </a:r>
            <a:r>
              <a:rPr lang="en-US" baseline="0" dirty="0" smtClean="0"/>
              <a:t>, and indeed we did. 15 % of </a:t>
            </a:r>
            <a:r>
              <a:rPr lang="en-US" baseline="0" dirty="0" err="1" smtClean="0"/>
              <a:t>indels</a:t>
            </a:r>
            <a:r>
              <a:rPr lang="en-US" baseline="0" dirty="0" smtClean="0"/>
              <a:t> called by the machine could be improved by the players. </a:t>
            </a:r>
          </a:p>
          <a:p>
            <a:endParaRPr lang="en-US" baseline="0" dirty="0" smtClean="0"/>
          </a:p>
          <a:p>
            <a:r>
              <a:rPr lang="en-US" baseline="0" dirty="0" smtClean="0"/>
              <a:t>And this is all of the payoff, scientifically. This is inline with other citizen science games like </a:t>
            </a:r>
            <a:r>
              <a:rPr lang="en-US" baseline="0" dirty="0" err="1" smtClean="0"/>
              <a:t>foldit</a:t>
            </a:r>
            <a:r>
              <a:rPr lang="en-US" baseline="0" dirty="0" smtClean="0"/>
              <a:t>.  </a:t>
            </a:r>
          </a:p>
          <a:p>
            <a:endParaRPr lang="en-US" baseline="0" dirty="0" smtClean="0"/>
          </a:p>
          <a:p>
            <a:r>
              <a:rPr lang="en-US" baseline="0" dirty="0" smtClean="0"/>
              <a:t>The trick for the future of </a:t>
            </a:r>
            <a:r>
              <a:rPr lang="en-US" baseline="0" dirty="0" err="1" smtClean="0"/>
              <a:t>Fraxinus</a:t>
            </a:r>
            <a:r>
              <a:rPr lang="en-US" baseline="0" dirty="0" smtClean="0"/>
              <a:t>, is to play to the crowds strength, to </a:t>
            </a:r>
            <a:r>
              <a:rPr lang="en-US" baseline="0" dirty="0" err="1" smtClean="0"/>
              <a:t>maximise</a:t>
            </a:r>
            <a:r>
              <a:rPr lang="en-US" baseline="0" dirty="0" smtClean="0"/>
              <a:t> the number of </a:t>
            </a:r>
            <a:r>
              <a:rPr lang="en-US" baseline="0" dirty="0" err="1" smtClean="0"/>
              <a:t>indels</a:t>
            </a:r>
            <a:r>
              <a:rPr lang="en-US" baseline="0" dirty="0" smtClean="0"/>
              <a:t> we are putting in there, and also to see what it is about these </a:t>
            </a:r>
            <a:r>
              <a:rPr lang="en-US" baseline="0" dirty="0" err="1" smtClean="0"/>
              <a:t>indels</a:t>
            </a:r>
            <a:r>
              <a:rPr lang="en-US" baseline="0" dirty="0" smtClean="0"/>
              <a:t> that means they were harder to do.  While it seems like an edge case framed in these terms, especially given the manpower we seem to have thrown at it, these numbers only go to show the difficulty of the alignment problem </a:t>
            </a:r>
            <a:r>
              <a:rPr lang="en-US" baseline="0" dirty="0" err="1" smtClean="0"/>
              <a:t>informatically</a:t>
            </a:r>
            <a:r>
              <a:rPr lang="en-US" baseline="0" dirty="0" smtClean="0"/>
              <a:t>. 15% improvement is quite large in algorithm design terms, especially for a problem considered solved like variant calling. If we can somehow also capture what the players are doing with these </a:t>
            </a:r>
            <a:r>
              <a:rPr lang="en-US" baseline="0" dirty="0" err="1" smtClean="0"/>
              <a:t>indels</a:t>
            </a:r>
            <a:r>
              <a:rPr lang="en-US" baseline="0" dirty="0" smtClean="0"/>
              <a:t> then we have grounds for great improvement in our automated methods. </a:t>
            </a:r>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40</a:t>
            </a:fld>
            <a:endParaRPr lang="en-US"/>
          </a:p>
        </p:txBody>
      </p:sp>
    </p:spTree>
    <p:extLst>
      <p:ext uri="{BB962C8B-B14F-4D97-AF65-F5344CB8AC3E}">
        <p14:creationId xmlns:p14="http://schemas.microsoft.com/office/powerpoint/2010/main" val="1536500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I’d like to mention briefly some of the changes we’ll be bringing about in the training that we do. </a:t>
            </a:r>
          </a:p>
        </p:txBody>
      </p:sp>
      <p:sp>
        <p:nvSpPr>
          <p:cNvPr id="4" name="Slide Number Placeholder 3"/>
          <p:cNvSpPr>
            <a:spLocks noGrp="1"/>
          </p:cNvSpPr>
          <p:nvPr>
            <p:ph type="sldNum" sz="quarter" idx="10"/>
          </p:nvPr>
        </p:nvSpPr>
        <p:spPr/>
        <p:txBody>
          <a:bodyPr/>
          <a:lstStyle/>
          <a:p>
            <a:fld id="{CF3F9DC9-BC52-A744-BB9E-274798C92808}" type="slidenum">
              <a:rPr lang="en-US" smtClean="0"/>
              <a:t>41</a:t>
            </a:fld>
            <a:endParaRPr lang="en-US"/>
          </a:p>
        </p:txBody>
      </p:sp>
    </p:spTree>
    <p:extLst>
      <p:ext uri="{BB962C8B-B14F-4D97-AF65-F5344CB8AC3E}">
        <p14:creationId xmlns:p14="http://schemas.microsoft.com/office/powerpoint/2010/main" val="33420258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Primarily we’ll be paying a lot more attention to the way that we train. We’ve very much been doing this ad hoc, as trainers we don’t have any formal background so we’ve decided to address this by getting our selves trained to do the job better. </a:t>
            </a:r>
          </a:p>
          <a:p>
            <a:endParaRPr lang="en-US" baseline="0" dirty="0" smtClean="0"/>
          </a:p>
          <a:p>
            <a:r>
              <a:rPr lang="en-US" baseline="0" dirty="0" smtClean="0"/>
              <a:t>We’ve got involved with the good people at software carpentry, a branch of the </a:t>
            </a:r>
            <a:r>
              <a:rPr lang="en-US" baseline="0" dirty="0" err="1" smtClean="0"/>
              <a:t>mozilla</a:t>
            </a:r>
            <a:r>
              <a:rPr lang="en-US" baseline="0" dirty="0" smtClean="0"/>
              <a:t> foundation that produces software like the </a:t>
            </a:r>
            <a:r>
              <a:rPr lang="en-US" baseline="0" dirty="0" err="1" smtClean="0"/>
              <a:t>firefox</a:t>
            </a:r>
            <a:r>
              <a:rPr lang="en-US" baseline="0" dirty="0" smtClean="0"/>
              <a:t> web browser, that aims to teach scientists who program how to teach programming to scientists who don’t. </a:t>
            </a:r>
          </a:p>
          <a:p>
            <a:endParaRPr lang="en-US" baseline="0" dirty="0" smtClean="0"/>
          </a:p>
          <a:p>
            <a:r>
              <a:rPr lang="en-US" baseline="0" dirty="0" smtClean="0"/>
              <a:t>They have a focus on methods rooted in educational research and we’ll be learning some educational psychology, that is, learning how students learn and what motivates them and also we’ll be learning about instructional design, how to make our training courses better for the learner, so that we can </a:t>
            </a:r>
            <a:r>
              <a:rPr lang="en-US" baseline="0" dirty="0" err="1" smtClean="0"/>
              <a:t>maximise</a:t>
            </a:r>
            <a:r>
              <a:rPr lang="en-US" baseline="0" dirty="0" smtClean="0"/>
              <a:t> the amount that is learned. </a:t>
            </a:r>
          </a:p>
        </p:txBody>
      </p:sp>
      <p:sp>
        <p:nvSpPr>
          <p:cNvPr id="4" name="Slide Number Placeholder 3"/>
          <p:cNvSpPr>
            <a:spLocks noGrp="1"/>
          </p:cNvSpPr>
          <p:nvPr>
            <p:ph type="sldNum" sz="quarter" idx="10"/>
          </p:nvPr>
        </p:nvSpPr>
        <p:spPr/>
        <p:txBody>
          <a:bodyPr/>
          <a:lstStyle/>
          <a:p>
            <a:fld id="{CF3F9DC9-BC52-A744-BB9E-274798C92808}" type="slidenum">
              <a:rPr lang="en-US" smtClean="0"/>
              <a:t>42</a:t>
            </a:fld>
            <a:endParaRPr lang="en-US"/>
          </a:p>
        </p:txBody>
      </p:sp>
    </p:spTree>
    <p:extLst>
      <p:ext uri="{BB962C8B-B14F-4D97-AF65-F5344CB8AC3E}">
        <p14:creationId xmlns:p14="http://schemas.microsoft.com/office/powerpoint/2010/main" val="33420258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Finally then, I’d like to talk about a project that</a:t>
            </a:r>
            <a:r>
              <a:rPr lang="fr-FR" baseline="0" dirty="0" smtClean="0"/>
              <a:t>’</a:t>
            </a:r>
            <a:r>
              <a:rPr lang="en-US" baseline="0" dirty="0" smtClean="0"/>
              <a:t>s just got started, a brand new venture for us, that is very much pointing the way we hope to go in the bioinformatics team. We’ve started looking at modeling scenarios in plant pathogen genomics to understand rapid evolution and the host pathogen arms race.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CF3F9DC9-BC52-A744-BB9E-274798C92808}" type="slidenum">
              <a:rPr lang="en-US" smtClean="0"/>
              <a:t>43</a:t>
            </a:fld>
            <a:endParaRPr lang="en-US"/>
          </a:p>
        </p:txBody>
      </p:sp>
    </p:spTree>
    <p:extLst>
      <p:ext uri="{BB962C8B-B14F-4D97-AF65-F5344CB8AC3E}">
        <p14:creationId xmlns:p14="http://schemas.microsoft.com/office/powerpoint/2010/main" val="33420258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This work is Carlos’ project and the first thing  done with this is to set up a general model for studying rapid evolution in </a:t>
            </a:r>
            <a:r>
              <a:rPr lang="en-US" baseline="0" dirty="0" err="1" smtClean="0"/>
              <a:t>pathosystem</a:t>
            </a:r>
            <a:r>
              <a:rPr lang="en-US" baseline="0" dirty="0" smtClean="0"/>
              <a:t> . Its simple enough conceptually, </a:t>
            </a:r>
          </a:p>
          <a:p>
            <a:endParaRPr lang="en-US" baseline="0" dirty="0" smtClean="0"/>
          </a:p>
          <a:p>
            <a:r>
              <a:rPr lang="en-US" baseline="0" dirty="0" smtClean="0"/>
              <a:t>We start of by creating genomes, which are basically just collections of familiar genome like objects. Specifically we have two sorts of genome, a pathogen, that contains either effectors, or repeats or non-effector genes. We also make host genomes which have only R genes in them. </a:t>
            </a:r>
          </a:p>
          <a:p>
            <a:endParaRPr lang="en-US" baseline="0" dirty="0" smtClean="0"/>
          </a:p>
          <a:p>
            <a:r>
              <a:rPr lang="en-US" baseline="0" dirty="0" smtClean="0"/>
              <a:t>We set up some interaction rules between the effectors and the R genes, such that effectors have R genes they will beat or R genes will have effectors they can stop</a:t>
            </a:r>
          </a:p>
          <a:p>
            <a:endParaRPr lang="en-US" baseline="0" dirty="0" smtClean="0"/>
          </a:p>
          <a:p>
            <a:r>
              <a:rPr lang="en-US" baseline="0" dirty="0" smtClean="0"/>
              <a:t>Then we make a population of those pathogens and put them through cycles of selection for a while.</a:t>
            </a:r>
          </a:p>
          <a:p>
            <a:endParaRPr lang="en-US" baseline="0" dirty="0" smtClean="0"/>
          </a:p>
          <a:p>
            <a:r>
              <a:rPr lang="en-US" baseline="0" dirty="0" smtClean="0"/>
              <a:t>And its there that we can start to do tests and make predictions.</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44</a:t>
            </a:fld>
            <a:endParaRPr lang="en-US"/>
          </a:p>
        </p:txBody>
      </p:sp>
    </p:spTree>
    <p:extLst>
      <p:ext uri="{BB962C8B-B14F-4D97-AF65-F5344CB8AC3E}">
        <p14:creationId xmlns:p14="http://schemas.microsoft.com/office/powerpoint/2010/main" val="1536500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Within the genomes</a:t>
            </a:r>
            <a:r>
              <a:rPr lang="en-US" baseline="0" dirty="0" smtClean="0"/>
              <a:t> of the pathogen, we can allow the different objects to mutate. Here is an example of what an effector can do. </a:t>
            </a:r>
          </a:p>
          <a:p>
            <a:endParaRPr lang="en-US" baseline="0" dirty="0" smtClean="0"/>
          </a:p>
          <a:p>
            <a:r>
              <a:rPr lang="en-US" baseline="0" dirty="0" smtClean="0"/>
              <a:t>So starting with an effector, at any given generation it can either get duplicated into two equal effectors. </a:t>
            </a:r>
          </a:p>
          <a:p>
            <a:endParaRPr lang="en-US" baseline="0" dirty="0" smtClean="0"/>
          </a:p>
          <a:p>
            <a:r>
              <a:rPr lang="en-US" baseline="0" dirty="0" smtClean="0"/>
              <a:t>Or it can get converted into a non-effector gene, </a:t>
            </a:r>
          </a:p>
          <a:p>
            <a:endParaRPr lang="en-US" baseline="0" dirty="0" smtClean="0"/>
          </a:p>
          <a:p>
            <a:r>
              <a:rPr lang="en-US" baseline="0" dirty="0" smtClean="0"/>
              <a:t>It can get converted into another effector or it can get deleted. </a:t>
            </a:r>
          </a:p>
          <a:p>
            <a:endParaRPr lang="en-US" baseline="0" dirty="0" smtClean="0"/>
          </a:p>
          <a:p>
            <a:r>
              <a:rPr lang="en-US" baseline="0" dirty="0" smtClean="0"/>
              <a:t>This self loop is the case where nothing happens to the effector, essentially it gets converted into itself, and this is the thing that happens with greatest probability.</a:t>
            </a:r>
          </a:p>
          <a:p>
            <a:endParaRPr lang="en-US" baseline="0" dirty="0" smtClean="0"/>
          </a:p>
          <a:p>
            <a:r>
              <a:rPr lang="en-US" baseline="0" dirty="0" smtClean="0"/>
              <a:t>Each of the bits of </a:t>
            </a:r>
            <a:r>
              <a:rPr lang="en-US" baseline="0" dirty="0" err="1" smtClean="0"/>
              <a:t>maths</a:t>
            </a:r>
            <a:r>
              <a:rPr lang="en-US" baseline="0" dirty="0" smtClean="0"/>
              <a:t> here represents only the sum for working out the probability that this will happen at each generation.</a:t>
            </a:r>
          </a:p>
        </p:txBody>
      </p:sp>
      <p:sp>
        <p:nvSpPr>
          <p:cNvPr id="4" name="Slide Number Placeholder 3"/>
          <p:cNvSpPr>
            <a:spLocks noGrp="1"/>
          </p:cNvSpPr>
          <p:nvPr>
            <p:ph type="sldNum" sz="quarter" idx="10"/>
          </p:nvPr>
        </p:nvSpPr>
        <p:spPr/>
        <p:txBody>
          <a:bodyPr/>
          <a:lstStyle/>
          <a:p>
            <a:fld id="{CF3F9DC9-BC52-A744-BB9E-274798C92808}" type="slidenum">
              <a:rPr lang="en-US" smtClean="0"/>
              <a:t>45</a:t>
            </a:fld>
            <a:endParaRPr lang="en-US"/>
          </a:p>
        </p:txBody>
      </p:sp>
    </p:spTree>
    <p:extLst>
      <p:ext uri="{BB962C8B-B14F-4D97-AF65-F5344CB8AC3E}">
        <p14:creationId xmlns:p14="http://schemas.microsoft.com/office/powerpoint/2010/main" val="6936342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 The models we are developing are discrete models, that is to say they’re like clockwork mechanisms, everything happens in discrete steps of time. </a:t>
            </a:r>
          </a:p>
          <a:p>
            <a:endParaRPr lang="en-US" baseline="0" dirty="0" smtClean="0"/>
          </a:p>
          <a:p>
            <a:r>
              <a:rPr lang="en-US" baseline="0" dirty="0" smtClean="0"/>
              <a:t>We have some set of rules that we apply to the population of genomes at each </a:t>
            </a:r>
            <a:r>
              <a:rPr lang="en-US" baseline="0" dirty="0" err="1" smtClean="0"/>
              <a:t>timepoint</a:t>
            </a:r>
            <a:r>
              <a:rPr lang="en-US" baseline="0" dirty="0" smtClean="0"/>
              <a:t> t, this set of rules is called F(w)</a:t>
            </a:r>
          </a:p>
          <a:p>
            <a:endParaRPr lang="en-US" baseline="0" dirty="0" smtClean="0"/>
          </a:p>
          <a:p>
            <a:r>
              <a:rPr lang="en-US" baseline="0" dirty="0" smtClean="0"/>
              <a:t>So in our models the makeup of the population of genomes at the next time point is the set of rules applied to the makeup of the population in the previous step. This is how we represent this in </a:t>
            </a:r>
            <a:r>
              <a:rPr lang="en-US" baseline="0" dirty="0" err="1" smtClean="0"/>
              <a:t>maths</a:t>
            </a:r>
            <a:r>
              <a:rPr lang="en-US" baseline="0" dirty="0" smtClean="0"/>
              <a:t>, but in </a:t>
            </a:r>
            <a:r>
              <a:rPr lang="en-US" baseline="0" dirty="0" err="1" smtClean="0"/>
              <a:t>english</a:t>
            </a:r>
            <a:r>
              <a:rPr lang="en-US" baseline="0" dirty="0" smtClean="0"/>
              <a:t> its equivalent to saying: … …</a:t>
            </a:r>
          </a:p>
          <a:p>
            <a:endParaRPr lang="en-US" baseline="0" dirty="0" smtClean="0"/>
          </a:p>
          <a:p>
            <a:r>
              <a:rPr lang="en-US" baseline="0" dirty="0" smtClean="0"/>
              <a:t>With the implication that a starting population is chosen somehow.</a:t>
            </a:r>
          </a:p>
        </p:txBody>
      </p:sp>
      <p:sp>
        <p:nvSpPr>
          <p:cNvPr id="4" name="Slide Number Placeholder 3"/>
          <p:cNvSpPr>
            <a:spLocks noGrp="1"/>
          </p:cNvSpPr>
          <p:nvPr>
            <p:ph type="sldNum" sz="quarter" idx="10"/>
          </p:nvPr>
        </p:nvSpPr>
        <p:spPr/>
        <p:txBody>
          <a:bodyPr/>
          <a:lstStyle/>
          <a:p>
            <a:fld id="{CF3F9DC9-BC52-A744-BB9E-274798C92808}" type="slidenum">
              <a:rPr lang="en-US" smtClean="0"/>
              <a:t>46</a:t>
            </a:fld>
            <a:endParaRPr lang="en-US"/>
          </a:p>
        </p:txBody>
      </p:sp>
    </p:spTree>
    <p:extLst>
      <p:ext uri="{BB962C8B-B14F-4D97-AF65-F5344CB8AC3E}">
        <p14:creationId xmlns:p14="http://schemas.microsoft.com/office/powerpoint/2010/main" val="1536500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 For each genome in the population we have to compute a value that tells us about that genome and how its interacting with the host. This we call W.  Before we start we decide on a set of rules for the effectors and R genes we’ve created, this we see in this matrix we call A. </a:t>
            </a:r>
          </a:p>
          <a:p>
            <a:endParaRPr lang="en-US" baseline="0" dirty="0" smtClean="0"/>
          </a:p>
          <a:p>
            <a:r>
              <a:rPr lang="en-US" baseline="0" dirty="0" smtClean="0"/>
              <a:t>In this example, we have effectors 1 to 3 and R genes a – </a:t>
            </a:r>
            <a:r>
              <a:rPr lang="en-US" baseline="0" dirty="0" err="1" smtClean="0"/>
              <a:t>i</a:t>
            </a:r>
            <a:r>
              <a:rPr lang="en-US" baseline="0" dirty="0" smtClean="0"/>
              <a:t>  and for each possible pair we can decide whether they can interact or not. </a:t>
            </a:r>
          </a:p>
          <a:p>
            <a:endParaRPr lang="en-US" baseline="0" dirty="0" smtClean="0"/>
          </a:p>
          <a:p>
            <a:r>
              <a:rPr lang="en-US" baseline="0" dirty="0" smtClean="0"/>
              <a:t>Then we do this bit of </a:t>
            </a:r>
            <a:r>
              <a:rPr lang="en-US" baseline="0" dirty="0" err="1" smtClean="0"/>
              <a:t>maths</a:t>
            </a:r>
            <a:r>
              <a:rPr lang="en-US" baseline="0" dirty="0" smtClean="0"/>
              <a:t>, which basically means that W is the added up values from the table A. So for Effector 1 and </a:t>
            </a:r>
            <a:r>
              <a:rPr lang="en-US" baseline="0" dirty="0" err="1" smtClean="0"/>
              <a:t>rgene</a:t>
            </a:r>
            <a:r>
              <a:rPr lang="en-US" baseline="0" dirty="0" smtClean="0"/>
              <a:t> a we get a score of 1, etc. so that the value for the interaction overall is 7 in this example.</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47</a:t>
            </a:fld>
            <a:endParaRPr lang="en-US"/>
          </a:p>
        </p:txBody>
      </p:sp>
    </p:spTree>
    <p:extLst>
      <p:ext uri="{BB962C8B-B14F-4D97-AF65-F5344CB8AC3E}">
        <p14:creationId xmlns:p14="http://schemas.microsoft.com/office/powerpoint/2010/main" val="1536500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Then we can use that and put it into our set of rules, F(W) to create a selective </a:t>
            </a:r>
            <a:r>
              <a:rPr lang="en-US" baseline="0" smtClean="0"/>
              <a:t>step, thiswill</a:t>
            </a:r>
            <a:r>
              <a:rPr lang="en-US" baseline="0" dirty="0" smtClean="0"/>
              <a:t> be a function that expresses the reproductive ability best, we’re testing out appropriate functions right now.  </a:t>
            </a:r>
          </a:p>
          <a:p>
            <a:endParaRPr lang="en-US" baseline="0" dirty="0" smtClean="0"/>
          </a:p>
          <a:p>
            <a:r>
              <a:rPr lang="en-US" baseline="0" dirty="0" smtClean="0"/>
              <a:t>So these three lines represent the class of model we’ve built and can go on to use and we can go on to answer lots of questions</a:t>
            </a:r>
          </a:p>
          <a:p>
            <a:endParaRPr lang="en-US" baseline="0" dirty="0" smtClean="0"/>
          </a:p>
        </p:txBody>
      </p:sp>
      <p:sp>
        <p:nvSpPr>
          <p:cNvPr id="4" name="Slide Number Placeholder 3"/>
          <p:cNvSpPr>
            <a:spLocks noGrp="1"/>
          </p:cNvSpPr>
          <p:nvPr>
            <p:ph type="sldNum" sz="quarter" idx="10"/>
          </p:nvPr>
        </p:nvSpPr>
        <p:spPr/>
        <p:txBody>
          <a:bodyPr/>
          <a:lstStyle/>
          <a:p>
            <a:fld id="{CF3F9DC9-BC52-A744-BB9E-274798C92808}" type="slidenum">
              <a:rPr lang="en-US" smtClean="0"/>
              <a:t>48</a:t>
            </a:fld>
            <a:endParaRPr lang="en-US"/>
          </a:p>
        </p:txBody>
      </p:sp>
    </p:spTree>
    <p:extLst>
      <p:ext uri="{BB962C8B-B14F-4D97-AF65-F5344CB8AC3E}">
        <p14:creationId xmlns:p14="http://schemas.microsoft.com/office/powerpoint/2010/main" val="1536500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 We can easily apply this model to looking at things like the host jump scenario… what happens if we arbitrarily switch the host genome, in particular we’ll be looking at what happens to the lengths of the genomes. </a:t>
            </a:r>
          </a:p>
          <a:p>
            <a:endParaRPr lang="en-US" baseline="0" dirty="0" smtClean="0"/>
          </a:p>
          <a:p>
            <a:r>
              <a:rPr lang="en-US" baseline="0" dirty="0" smtClean="0"/>
              <a:t>But we will also look at the effect of R gene number on host evolution. What happens if you vary the number of R genes to a finely balanced system? How long before the resistance is lost? We can add in all sorts of complexity and different dimensions to our base model and we can start to get a handle on these thorny questions.</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49</a:t>
            </a:fld>
            <a:endParaRPr lang="en-US"/>
          </a:p>
        </p:txBody>
      </p:sp>
    </p:spTree>
    <p:extLst>
      <p:ext uri="{BB962C8B-B14F-4D97-AF65-F5344CB8AC3E}">
        <p14:creationId xmlns:p14="http://schemas.microsoft.com/office/powerpoint/2010/main" val="153650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5</a:t>
            </a:fld>
            <a:endParaRPr lang="en-US"/>
          </a:p>
        </p:txBody>
      </p:sp>
    </p:spTree>
    <p:extLst>
      <p:ext uri="{BB962C8B-B14F-4D97-AF65-F5344CB8AC3E}">
        <p14:creationId xmlns:p14="http://schemas.microsoft.com/office/powerpoint/2010/main" val="17865788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finally here are just a few acknowledgements, not everyone we’ve worked with at TSL</a:t>
            </a:r>
          </a:p>
          <a:p>
            <a:r>
              <a:rPr lang="en-US" baseline="0" dirty="0" smtClean="0"/>
              <a:t>This is a list of people involved with the work I concentrated on in this talk.</a:t>
            </a:r>
          </a:p>
        </p:txBody>
      </p:sp>
      <p:sp>
        <p:nvSpPr>
          <p:cNvPr id="4" name="Slide Number Placeholder 3"/>
          <p:cNvSpPr>
            <a:spLocks noGrp="1"/>
          </p:cNvSpPr>
          <p:nvPr>
            <p:ph type="sldNum" sz="quarter" idx="10"/>
          </p:nvPr>
        </p:nvSpPr>
        <p:spPr/>
        <p:txBody>
          <a:bodyPr/>
          <a:lstStyle/>
          <a:p>
            <a:fld id="{06F1B90A-3D48-004C-A311-08D22C33C00E}" type="slidenum">
              <a:rPr lang="en-US" smtClean="0"/>
              <a:pPr/>
              <a:t>50</a:t>
            </a:fld>
            <a:endParaRPr lang="en-US"/>
          </a:p>
        </p:txBody>
      </p:sp>
    </p:spTree>
    <p:extLst>
      <p:ext uri="{BB962C8B-B14F-4D97-AF65-F5344CB8AC3E}">
        <p14:creationId xmlns:p14="http://schemas.microsoft.com/office/powerpoint/2010/main" val="32385271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481C8F-CC86-3945-955C-539777638A4B}" type="slidenum">
              <a:rPr lang="en-US" smtClean="0"/>
              <a:t>51</a:t>
            </a:fld>
            <a:endParaRPr lang="en-US"/>
          </a:p>
        </p:txBody>
      </p:sp>
    </p:spTree>
    <p:extLst>
      <p:ext uri="{BB962C8B-B14F-4D97-AF65-F5344CB8AC3E}">
        <p14:creationId xmlns:p14="http://schemas.microsoft.com/office/powerpoint/2010/main" val="527430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6</a:t>
            </a:fld>
            <a:endParaRPr lang="en-US"/>
          </a:p>
        </p:txBody>
      </p:sp>
    </p:spTree>
    <p:extLst>
      <p:ext uri="{BB962C8B-B14F-4D97-AF65-F5344CB8AC3E}">
        <p14:creationId xmlns:p14="http://schemas.microsoft.com/office/powerpoint/2010/main" val="1786578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7</a:t>
            </a:fld>
            <a:endParaRPr lang="en-US"/>
          </a:p>
        </p:txBody>
      </p:sp>
    </p:spTree>
    <p:extLst>
      <p:ext uri="{BB962C8B-B14F-4D97-AF65-F5344CB8AC3E}">
        <p14:creationId xmlns:p14="http://schemas.microsoft.com/office/powerpoint/2010/main" val="1786578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8</a:t>
            </a:fld>
            <a:endParaRPr lang="en-US"/>
          </a:p>
        </p:txBody>
      </p:sp>
    </p:spTree>
    <p:extLst>
      <p:ext uri="{BB962C8B-B14F-4D97-AF65-F5344CB8AC3E}">
        <p14:creationId xmlns:p14="http://schemas.microsoft.com/office/powerpoint/2010/main" val="1786578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9</a:t>
            </a:fld>
            <a:endParaRPr lang="en-US"/>
          </a:p>
        </p:txBody>
      </p:sp>
    </p:spTree>
    <p:extLst>
      <p:ext uri="{BB962C8B-B14F-4D97-AF65-F5344CB8AC3E}">
        <p14:creationId xmlns:p14="http://schemas.microsoft.com/office/powerpoint/2010/main" val="1786578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1F987343-3789-C346-A233-7A6FFD6A8422}" type="datetimeFigureOut">
              <a:rPr lang="en-US" smtClean="0"/>
              <a:t>11/05/2014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D95DCC-42B2-1149-AB93-DE0A59017644}" type="slidenum">
              <a:rPr lang="en-US" smtClean="0"/>
              <a:t>‹#›</a:t>
            </a:fld>
            <a:endParaRPr lang="en-US"/>
          </a:p>
        </p:txBody>
      </p:sp>
    </p:spTree>
    <p:extLst>
      <p:ext uri="{BB962C8B-B14F-4D97-AF65-F5344CB8AC3E}">
        <p14:creationId xmlns:p14="http://schemas.microsoft.com/office/powerpoint/2010/main" val="2142429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1F987343-3789-C346-A233-7A6FFD6A8422}" type="datetimeFigureOut">
              <a:rPr lang="en-US" smtClean="0"/>
              <a:t>11/05/2014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D95DCC-42B2-1149-AB93-DE0A59017644}" type="slidenum">
              <a:rPr lang="en-US" smtClean="0"/>
              <a:t>‹#›</a:t>
            </a:fld>
            <a:endParaRPr lang="en-US"/>
          </a:p>
        </p:txBody>
      </p:sp>
    </p:spTree>
    <p:extLst>
      <p:ext uri="{BB962C8B-B14F-4D97-AF65-F5344CB8AC3E}">
        <p14:creationId xmlns:p14="http://schemas.microsoft.com/office/powerpoint/2010/main" val="632220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1F987343-3789-C346-A233-7A6FFD6A8422}" type="datetimeFigureOut">
              <a:rPr lang="en-US" smtClean="0"/>
              <a:t>11/05/2014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D95DCC-42B2-1149-AB93-DE0A59017644}" type="slidenum">
              <a:rPr lang="en-US" smtClean="0"/>
              <a:t>‹#›</a:t>
            </a:fld>
            <a:endParaRPr lang="en-US"/>
          </a:p>
        </p:txBody>
      </p:sp>
    </p:spTree>
    <p:extLst>
      <p:ext uri="{BB962C8B-B14F-4D97-AF65-F5344CB8AC3E}">
        <p14:creationId xmlns:p14="http://schemas.microsoft.com/office/powerpoint/2010/main" val="125908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1F987343-3789-C346-A233-7A6FFD6A8422}" type="datetimeFigureOut">
              <a:rPr lang="en-US" smtClean="0"/>
              <a:t>11/05/2014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D95DCC-42B2-1149-AB93-DE0A59017644}" type="slidenum">
              <a:rPr lang="en-US" smtClean="0"/>
              <a:t>‹#›</a:t>
            </a:fld>
            <a:endParaRPr lang="en-US"/>
          </a:p>
        </p:txBody>
      </p:sp>
    </p:spTree>
    <p:extLst>
      <p:ext uri="{BB962C8B-B14F-4D97-AF65-F5344CB8AC3E}">
        <p14:creationId xmlns:p14="http://schemas.microsoft.com/office/powerpoint/2010/main" val="1478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1F987343-3789-C346-A233-7A6FFD6A8422}" type="datetimeFigureOut">
              <a:rPr lang="en-US" smtClean="0"/>
              <a:t>11/05/2014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D95DCC-42B2-1149-AB93-DE0A59017644}" type="slidenum">
              <a:rPr lang="en-US" smtClean="0"/>
              <a:t>‹#›</a:t>
            </a:fld>
            <a:endParaRPr lang="en-US"/>
          </a:p>
        </p:txBody>
      </p:sp>
    </p:spTree>
    <p:extLst>
      <p:ext uri="{BB962C8B-B14F-4D97-AF65-F5344CB8AC3E}">
        <p14:creationId xmlns:p14="http://schemas.microsoft.com/office/powerpoint/2010/main" val="493782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1F987343-3789-C346-A233-7A6FFD6A8422}" type="datetimeFigureOut">
              <a:rPr lang="en-US" smtClean="0"/>
              <a:t>11/05/2014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D95DCC-42B2-1149-AB93-DE0A59017644}" type="slidenum">
              <a:rPr lang="en-US" smtClean="0"/>
              <a:t>‹#›</a:t>
            </a:fld>
            <a:endParaRPr lang="en-US"/>
          </a:p>
        </p:txBody>
      </p:sp>
    </p:spTree>
    <p:extLst>
      <p:ext uri="{BB962C8B-B14F-4D97-AF65-F5344CB8AC3E}">
        <p14:creationId xmlns:p14="http://schemas.microsoft.com/office/powerpoint/2010/main" val="2269981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1F987343-3789-C346-A233-7A6FFD6A8422}" type="datetimeFigureOut">
              <a:rPr lang="en-US" smtClean="0"/>
              <a:t>11/05/2014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D95DCC-42B2-1149-AB93-DE0A59017644}" type="slidenum">
              <a:rPr lang="en-US" smtClean="0"/>
              <a:t>‹#›</a:t>
            </a:fld>
            <a:endParaRPr lang="en-US"/>
          </a:p>
        </p:txBody>
      </p:sp>
    </p:spTree>
    <p:extLst>
      <p:ext uri="{BB962C8B-B14F-4D97-AF65-F5344CB8AC3E}">
        <p14:creationId xmlns:p14="http://schemas.microsoft.com/office/powerpoint/2010/main" val="2321568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1F987343-3789-C346-A233-7A6FFD6A8422}" type="datetimeFigureOut">
              <a:rPr lang="en-US" smtClean="0"/>
              <a:t>11/05/2014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D95DCC-42B2-1149-AB93-DE0A59017644}" type="slidenum">
              <a:rPr lang="en-US" smtClean="0"/>
              <a:t>‹#›</a:t>
            </a:fld>
            <a:endParaRPr lang="en-US"/>
          </a:p>
        </p:txBody>
      </p:sp>
    </p:spTree>
    <p:extLst>
      <p:ext uri="{BB962C8B-B14F-4D97-AF65-F5344CB8AC3E}">
        <p14:creationId xmlns:p14="http://schemas.microsoft.com/office/powerpoint/2010/main" val="3864458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987343-3789-C346-A233-7A6FFD6A8422}" type="datetimeFigureOut">
              <a:rPr lang="en-US" smtClean="0"/>
              <a:t>11/05/2014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D95DCC-42B2-1149-AB93-DE0A59017644}" type="slidenum">
              <a:rPr lang="en-US" smtClean="0"/>
              <a:t>‹#›</a:t>
            </a:fld>
            <a:endParaRPr lang="en-US"/>
          </a:p>
        </p:txBody>
      </p:sp>
    </p:spTree>
    <p:extLst>
      <p:ext uri="{BB962C8B-B14F-4D97-AF65-F5344CB8AC3E}">
        <p14:creationId xmlns:p14="http://schemas.microsoft.com/office/powerpoint/2010/main" val="3860362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1F987343-3789-C346-A233-7A6FFD6A8422}" type="datetimeFigureOut">
              <a:rPr lang="en-US" smtClean="0"/>
              <a:t>11/05/2014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D95DCC-42B2-1149-AB93-DE0A59017644}" type="slidenum">
              <a:rPr lang="en-US" smtClean="0"/>
              <a:t>‹#›</a:t>
            </a:fld>
            <a:endParaRPr lang="en-US"/>
          </a:p>
        </p:txBody>
      </p:sp>
    </p:spTree>
    <p:extLst>
      <p:ext uri="{BB962C8B-B14F-4D97-AF65-F5344CB8AC3E}">
        <p14:creationId xmlns:p14="http://schemas.microsoft.com/office/powerpoint/2010/main" val="1732569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1F987343-3789-C346-A233-7A6FFD6A8422}" type="datetimeFigureOut">
              <a:rPr lang="en-US" smtClean="0"/>
              <a:t>11/05/2014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D95DCC-42B2-1149-AB93-DE0A59017644}" type="slidenum">
              <a:rPr lang="en-US" smtClean="0"/>
              <a:t>‹#›</a:t>
            </a:fld>
            <a:endParaRPr lang="en-US"/>
          </a:p>
        </p:txBody>
      </p:sp>
    </p:spTree>
    <p:extLst>
      <p:ext uri="{BB962C8B-B14F-4D97-AF65-F5344CB8AC3E}">
        <p14:creationId xmlns:p14="http://schemas.microsoft.com/office/powerpoint/2010/main" val="181453081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987343-3789-C346-A233-7A6FFD6A8422}" type="datetimeFigureOut">
              <a:rPr lang="en-US" smtClean="0"/>
              <a:t>11/05/2014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D95DCC-42B2-1149-AB93-DE0A59017644}" type="slidenum">
              <a:rPr lang="en-US" smtClean="0"/>
              <a:t>‹#›</a:t>
            </a:fld>
            <a:endParaRPr lang="en-US"/>
          </a:p>
        </p:txBody>
      </p:sp>
    </p:spTree>
    <p:extLst>
      <p:ext uri="{BB962C8B-B14F-4D97-AF65-F5344CB8AC3E}">
        <p14:creationId xmlns:p14="http://schemas.microsoft.com/office/powerpoint/2010/main" val="34732719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g"/><Relationship Id="rId4" Type="http://schemas.openxmlformats.org/officeDocument/2006/relationships/image" Target="../media/image29.jp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3.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4.jpg"/></Relationships>
</file>

<file path=ppt/slides/_rels/slide33.xml.rels><?xml version="1.0" encoding="UTF-8" standalone="yes"?>
<Relationships xmlns="http://schemas.openxmlformats.org/package/2006/relationships"><Relationship Id="rId3" Type="http://schemas.openxmlformats.org/officeDocument/2006/relationships/image" Target="../media/image35.jpe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8.jpg"/></Relationships>
</file>

<file path=ppt/slides/_rels/slide35.xml.rels><?xml version="1.0" encoding="UTF-8" standalone="yes"?>
<Relationships xmlns="http://schemas.openxmlformats.org/package/2006/relationships"><Relationship Id="rId3" Type="http://schemas.openxmlformats.org/officeDocument/2006/relationships/image" Target="../media/image39.emf"/><Relationship Id="rId4" Type="http://schemas.openxmlformats.org/officeDocument/2006/relationships/image" Target="../media/image40.emf"/><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41.emf"/><Relationship Id="rId4" Type="http://schemas.openxmlformats.org/officeDocument/2006/relationships/image" Target="../media/image42.emf"/><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43.emf"/><Relationship Id="rId4" Type="http://schemas.openxmlformats.org/officeDocument/2006/relationships/image" Target="../media/image44.emf"/><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5.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6.emf"/></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G"/><Relationship Id="rId5" Type="http://schemas.openxmlformats.org/officeDocument/2006/relationships/image" Target="../media/image4.JPG"/><Relationship Id="rId6" Type="http://schemas.openxmlformats.org/officeDocument/2006/relationships/image" Target="../media/image5.JPG"/><Relationship Id="rId7"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48.png"/><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50.png"/></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hyperlink" Target="http://www.fera.defra.gov.uk/" TargetMode="External"/><Relationship Id="rId8" Type="http://schemas.openxmlformats.org/officeDocument/2006/relationships/image" Target="../media/image58.gif"/><Relationship Id="rId9" Type="http://schemas.openxmlformats.org/officeDocument/2006/relationships/image" Target="../media/image59.png"/><Relationship Id="rId10" Type="http://schemas.openxmlformats.org/officeDocument/2006/relationships/image" Target="../media/image60.png"/><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137716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0" y="372239"/>
            <a:ext cx="9144000" cy="646331"/>
          </a:xfrm>
          <a:prstGeom prst="rect">
            <a:avLst/>
          </a:prstGeom>
          <a:noFill/>
        </p:spPr>
        <p:txBody>
          <a:bodyPr wrap="square" rtlCol="0">
            <a:spAutoFit/>
          </a:bodyPr>
          <a:lstStyle/>
          <a:p>
            <a:pPr algn="ctr"/>
            <a:r>
              <a:rPr lang="en-US" sz="3600" i="1" dirty="0" smtClean="0">
                <a:solidFill>
                  <a:srgbClr val="FFFFFF"/>
                </a:solidFill>
                <a:latin typeface="Helvetica"/>
                <a:cs typeface="Helvetica"/>
              </a:rPr>
              <a:t>Bioinformatics at TSL</a:t>
            </a:r>
          </a:p>
        </p:txBody>
      </p:sp>
      <p:pic>
        <p:nvPicPr>
          <p:cNvPr id="5" name="Picture 4" descr="971197_127429257461179_1635571407_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111250"/>
            <a:ext cx="9132977" cy="5746750"/>
          </a:xfrm>
          <a:prstGeom prst="rect">
            <a:avLst/>
          </a:prstGeom>
        </p:spPr>
      </p:pic>
    </p:spTree>
    <p:extLst>
      <p:ext uri="{BB962C8B-B14F-4D97-AF65-F5344CB8AC3E}">
        <p14:creationId xmlns:p14="http://schemas.microsoft.com/office/powerpoint/2010/main" val="400635190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a:off x="3403598" y="2421466"/>
            <a:ext cx="2489201" cy="2472263"/>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3217332" y="3097189"/>
            <a:ext cx="2861734" cy="954107"/>
          </a:xfrm>
          <a:prstGeom prst="rect">
            <a:avLst/>
          </a:prstGeom>
          <a:noFill/>
        </p:spPr>
        <p:txBody>
          <a:bodyPr wrap="square" rtlCol="0">
            <a:spAutoFit/>
          </a:bodyPr>
          <a:lstStyle/>
          <a:p>
            <a:pPr algn="ctr"/>
            <a:r>
              <a:rPr lang="en-US" sz="2800" dirty="0" smtClean="0"/>
              <a:t>Bioinformatics</a:t>
            </a:r>
          </a:p>
          <a:p>
            <a:pPr algn="ctr"/>
            <a:r>
              <a:rPr lang="en-US" sz="2800" dirty="0" smtClean="0"/>
              <a:t> at TSL</a:t>
            </a:r>
            <a:endParaRPr lang="en-US" sz="2800" dirty="0"/>
          </a:p>
        </p:txBody>
      </p:sp>
      <p:sp>
        <p:nvSpPr>
          <p:cNvPr id="12" name="Oval 11"/>
          <p:cNvSpPr/>
          <p:nvPr/>
        </p:nvSpPr>
        <p:spPr>
          <a:xfrm>
            <a:off x="2235200" y="262465"/>
            <a:ext cx="1625602" cy="1566336"/>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6231466" y="507996"/>
            <a:ext cx="1744133" cy="1803403"/>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37066" y="4360330"/>
            <a:ext cx="1625602" cy="1651003"/>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698066" y="4952997"/>
            <a:ext cx="1405467" cy="1405468"/>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900333" y="3149594"/>
            <a:ext cx="1744133" cy="1803403"/>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116667" y="5003797"/>
            <a:ext cx="1625602" cy="1651003"/>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89466" y="1828801"/>
            <a:ext cx="1625602" cy="1651003"/>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9" name="Curved Connector 18"/>
          <p:cNvCxnSpPr>
            <a:stCxn id="12" idx="4"/>
            <a:endCxn id="10" idx="1"/>
          </p:cNvCxnSpPr>
          <p:nvPr/>
        </p:nvCxnSpPr>
        <p:spPr>
          <a:xfrm rot="16200000" flipH="1">
            <a:off x="2930707" y="1946095"/>
            <a:ext cx="954720" cy="720132"/>
          </a:xfrm>
          <a:prstGeom prst="curvedConnector3">
            <a:avLst/>
          </a:prstGeom>
        </p:spPr>
        <p:style>
          <a:lnRef idx="2">
            <a:schemeClr val="accent1"/>
          </a:lnRef>
          <a:fillRef idx="0">
            <a:schemeClr val="accent1"/>
          </a:fillRef>
          <a:effectRef idx="1">
            <a:schemeClr val="accent1"/>
          </a:effectRef>
          <a:fontRef idx="minor">
            <a:schemeClr val="tx1"/>
          </a:fontRef>
        </p:style>
      </p:cxnSp>
      <p:cxnSp>
        <p:nvCxnSpPr>
          <p:cNvPr id="20" name="Curved Connector 19"/>
          <p:cNvCxnSpPr>
            <a:stCxn id="13" idx="2"/>
            <a:endCxn id="10" idx="0"/>
          </p:cNvCxnSpPr>
          <p:nvPr/>
        </p:nvCxnSpPr>
        <p:spPr>
          <a:xfrm rot="10800000" flipV="1">
            <a:off x="4648200" y="1409698"/>
            <a:ext cx="1583267" cy="1011768"/>
          </a:xfrm>
          <a:prstGeom prst="curvedConnector2">
            <a:avLst/>
          </a:prstGeom>
        </p:spPr>
        <p:style>
          <a:lnRef idx="2">
            <a:schemeClr val="accent1"/>
          </a:lnRef>
          <a:fillRef idx="0">
            <a:schemeClr val="accent1"/>
          </a:fillRef>
          <a:effectRef idx="1">
            <a:schemeClr val="accent1"/>
          </a:effectRef>
          <a:fontRef idx="minor">
            <a:schemeClr val="tx1"/>
          </a:fontRef>
        </p:style>
      </p:cxnSp>
      <p:cxnSp>
        <p:nvCxnSpPr>
          <p:cNvPr id="21" name="Curved Connector 20"/>
          <p:cNvCxnSpPr>
            <a:stCxn id="10" idx="7"/>
            <a:endCxn id="16" idx="2"/>
          </p:cNvCxnSpPr>
          <p:nvPr/>
        </p:nvCxnSpPr>
        <p:spPr>
          <a:xfrm rot="16200000" flipH="1">
            <a:off x="5580410" y="2731374"/>
            <a:ext cx="1267775" cy="1372069"/>
          </a:xfrm>
          <a:prstGeom prst="curvedConnector4">
            <a:avLst>
              <a:gd name="adj1" fmla="val -18032"/>
              <a:gd name="adj2" fmla="val 63284"/>
            </a:avLst>
          </a:prstGeom>
        </p:spPr>
        <p:style>
          <a:lnRef idx="2">
            <a:schemeClr val="accent1"/>
          </a:lnRef>
          <a:fillRef idx="0">
            <a:schemeClr val="accent1"/>
          </a:fillRef>
          <a:effectRef idx="1">
            <a:schemeClr val="accent1"/>
          </a:effectRef>
          <a:fontRef idx="minor">
            <a:schemeClr val="tx1"/>
          </a:fontRef>
        </p:style>
      </p:cxnSp>
      <p:cxnSp>
        <p:nvCxnSpPr>
          <p:cNvPr id="22" name="Curved Connector 21"/>
          <p:cNvCxnSpPr>
            <a:stCxn id="10" idx="6"/>
            <a:endCxn id="15" idx="0"/>
          </p:cNvCxnSpPr>
          <p:nvPr/>
        </p:nvCxnSpPr>
        <p:spPr>
          <a:xfrm>
            <a:off x="5892799" y="3657598"/>
            <a:ext cx="508001" cy="1295399"/>
          </a:xfrm>
          <a:prstGeom prst="curvedConnector2">
            <a:avLst/>
          </a:prstGeom>
        </p:spPr>
        <p:style>
          <a:lnRef idx="2">
            <a:schemeClr val="accent1"/>
          </a:lnRef>
          <a:fillRef idx="0">
            <a:schemeClr val="accent1"/>
          </a:fillRef>
          <a:effectRef idx="1">
            <a:schemeClr val="accent1"/>
          </a:effectRef>
          <a:fontRef idx="minor">
            <a:schemeClr val="tx1"/>
          </a:fontRef>
        </p:style>
      </p:cxnSp>
      <p:cxnSp>
        <p:nvCxnSpPr>
          <p:cNvPr id="23" name="Curved Connector 22"/>
          <p:cNvCxnSpPr>
            <a:stCxn id="10" idx="4"/>
            <a:endCxn id="17" idx="6"/>
          </p:cNvCxnSpPr>
          <p:nvPr/>
        </p:nvCxnSpPr>
        <p:spPr>
          <a:xfrm rot="5400000">
            <a:off x="3727449" y="4908549"/>
            <a:ext cx="935570" cy="905930"/>
          </a:xfrm>
          <a:prstGeom prst="curvedConnector2">
            <a:avLst/>
          </a:prstGeom>
        </p:spPr>
        <p:style>
          <a:lnRef idx="2">
            <a:schemeClr val="accent1"/>
          </a:lnRef>
          <a:fillRef idx="0">
            <a:schemeClr val="accent1"/>
          </a:fillRef>
          <a:effectRef idx="1">
            <a:schemeClr val="accent1"/>
          </a:effectRef>
          <a:fontRef idx="minor">
            <a:schemeClr val="tx1"/>
          </a:fontRef>
        </p:style>
      </p:cxnSp>
      <p:cxnSp>
        <p:nvCxnSpPr>
          <p:cNvPr id="24" name="Curved Connector 23"/>
          <p:cNvCxnSpPr>
            <a:stCxn id="10" idx="3"/>
            <a:endCxn id="14" idx="7"/>
          </p:cNvCxnSpPr>
          <p:nvPr/>
        </p:nvCxnSpPr>
        <p:spPr>
          <a:xfrm rot="5400000">
            <a:off x="2661149" y="3495130"/>
            <a:ext cx="70440" cy="2143529"/>
          </a:xfrm>
          <a:prstGeom prst="curvedConnector5">
            <a:avLst>
              <a:gd name="adj1" fmla="val 324532"/>
              <a:gd name="adj2" fmla="val 62430"/>
              <a:gd name="adj3" fmla="val -224532"/>
            </a:avLst>
          </a:prstGeom>
        </p:spPr>
        <p:style>
          <a:lnRef idx="2">
            <a:schemeClr val="accent1"/>
          </a:lnRef>
          <a:fillRef idx="0">
            <a:schemeClr val="accent1"/>
          </a:fillRef>
          <a:effectRef idx="1">
            <a:schemeClr val="accent1"/>
          </a:effectRef>
          <a:fontRef idx="minor">
            <a:schemeClr val="tx1"/>
          </a:fontRef>
        </p:style>
      </p:cxnSp>
      <p:cxnSp>
        <p:nvCxnSpPr>
          <p:cNvPr id="25" name="Curved Connector 24"/>
          <p:cNvCxnSpPr/>
          <p:nvPr/>
        </p:nvCxnSpPr>
        <p:spPr>
          <a:xfrm>
            <a:off x="1862668" y="3149594"/>
            <a:ext cx="1540930" cy="623911"/>
          </a:xfrm>
          <a:prstGeom prst="curvedConnector3">
            <a:avLst/>
          </a:prstGeom>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677334" y="2412998"/>
            <a:ext cx="1185334" cy="523220"/>
          </a:xfrm>
          <a:prstGeom prst="rect">
            <a:avLst/>
          </a:prstGeom>
          <a:noFill/>
        </p:spPr>
        <p:txBody>
          <a:bodyPr wrap="square" rtlCol="0">
            <a:spAutoFit/>
          </a:bodyPr>
          <a:lstStyle/>
          <a:p>
            <a:r>
              <a:rPr lang="en-US" sz="2800" dirty="0" smtClean="0"/>
              <a:t>Team</a:t>
            </a:r>
            <a:endParaRPr lang="en-US" sz="2800" dirty="0"/>
          </a:p>
        </p:txBody>
      </p:sp>
      <p:sp>
        <p:nvSpPr>
          <p:cNvPr id="27" name="TextBox 26"/>
          <p:cNvSpPr txBox="1"/>
          <p:nvPr/>
        </p:nvSpPr>
        <p:spPr>
          <a:xfrm>
            <a:off x="2361668" y="644833"/>
            <a:ext cx="1389530" cy="646331"/>
          </a:xfrm>
          <a:prstGeom prst="rect">
            <a:avLst/>
          </a:prstGeom>
          <a:noFill/>
        </p:spPr>
        <p:txBody>
          <a:bodyPr wrap="square" rtlCol="0">
            <a:spAutoFit/>
          </a:bodyPr>
          <a:lstStyle/>
          <a:p>
            <a:pPr algn="ctr"/>
            <a:r>
              <a:rPr lang="en-US" dirty="0" smtClean="0"/>
              <a:t>Evolutionary Modeling</a:t>
            </a:r>
            <a:endParaRPr lang="en-US" dirty="0"/>
          </a:p>
        </p:txBody>
      </p:sp>
      <p:sp>
        <p:nvSpPr>
          <p:cNvPr id="28" name="TextBox 27"/>
          <p:cNvSpPr txBox="1"/>
          <p:nvPr/>
        </p:nvSpPr>
        <p:spPr>
          <a:xfrm>
            <a:off x="6316133" y="1040365"/>
            <a:ext cx="1574799" cy="584776"/>
          </a:xfrm>
          <a:prstGeom prst="rect">
            <a:avLst/>
          </a:prstGeom>
          <a:noFill/>
        </p:spPr>
        <p:txBody>
          <a:bodyPr wrap="square" rtlCol="0">
            <a:spAutoFit/>
          </a:bodyPr>
          <a:lstStyle/>
          <a:p>
            <a:pPr algn="ctr"/>
            <a:r>
              <a:rPr lang="en-US" sz="3200" dirty="0" smtClean="0"/>
              <a:t>Training</a:t>
            </a:r>
            <a:endParaRPr lang="en-US" sz="3200" dirty="0"/>
          </a:p>
        </p:txBody>
      </p:sp>
      <p:sp>
        <p:nvSpPr>
          <p:cNvPr id="29" name="TextBox 28"/>
          <p:cNvSpPr txBox="1"/>
          <p:nvPr/>
        </p:nvSpPr>
        <p:spPr>
          <a:xfrm>
            <a:off x="7103533" y="3635797"/>
            <a:ext cx="1389530" cy="830997"/>
          </a:xfrm>
          <a:prstGeom prst="rect">
            <a:avLst/>
          </a:prstGeom>
          <a:noFill/>
        </p:spPr>
        <p:txBody>
          <a:bodyPr wrap="square" rtlCol="0">
            <a:spAutoFit/>
          </a:bodyPr>
          <a:lstStyle/>
          <a:p>
            <a:pPr algn="ctr"/>
            <a:r>
              <a:rPr lang="en-US" sz="2400" dirty="0" smtClean="0"/>
              <a:t>Open </a:t>
            </a:r>
          </a:p>
          <a:p>
            <a:pPr algn="ctr"/>
            <a:r>
              <a:rPr lang="en-US" sz="2400" dirty="0" smtClean="0"/>
              <a:t>Science</a:t>
            </a:r>
            <a:endParaRPr lang="en-US" sz="2400" dirty="0"/>
          </a:p>
        </p:txBody>
      </p:sp>
      <p:sp>
        <p:nvSpPr>
          <p:cNvPr id="30" name="TextBox 29"/>
          <p:cNvSpPr txBox="1"/>
          <p:nvPr/>
        </p:nvSpPr>
        <p:spPr>
          <a:xfrm>
            <a:off x="5698066" y="5369233"/>
            <a:ext cx="1389530" cy="523220"/>
          </a:xfrm>
          <a:prstGeom prst="rect">
            <a:avLst/>
          </a:prstGeom>
          <a:noFill/>
        </p:spPr>
        <p:txBody>
          <a:bodyPr wrap="square" rtlCol="0">
            <a:spAutoFit/>
          </a:bodyPr>
          <a:lstStyle/>
          <a:p>
            <a:pPr algn="ctr"/>
            <a:r>
              <a:rPr lang="en-US" sz="2800" dirty="0" err="1" smtClean="0"/>
              <a:t>Fraxinus</a:t>
            </a:r>
            <a:endParaRPr lang="en-US" sz="2800" dirty="0"/>
          </a:p>
        </p:txBody>
      </p:sp>
      <p:sp>
        <p:nvSpPr>
          <p:cNvPr id="31" name="TextBox 30"/>
          <p:cNvSpPr txBox="1"/>
          <p:nvPr/>
        </p:nvSpPr>
        <p:spPr>
          <a:xfrm>
            <a:off x="2142532" y="5506133"/>
            <a:ext cx="1625602" cy="646331"/>
          </a:xfrm>
          <a:prstGeom prst="rect">
            <a:avLst/>
          </a:prstGeom>
          <a:noFill/>
        </p:spPr>
        <p:txBody>
          <a:bodyPr wrap="square" rtlCol="0">
            <a:spAutoFit/>
          </a:bodyPr>
          <a:lstStyle/>
          <a:p>
            <a:pPr algn="ctr"/>
            <a:r>
              <a:rPr lang="en-US" dirty="0" smtClean="0"/>
              <a:t>Computational Biology</a:t>
            </a:r>
            <a:endParaRPr lang="en-US" dirty="0"/>
          </a:p>
        </p:txBody>
      </p:sp>
      <p:sp>
        <p:nvSpPr>
          <p:cNvPr id="32" name="TextBox 31"/>
          <p:cNvSpPr txBox="1"/>
          <p:nvPr/>
        </p:nvSpPr>
        <p:spPr>
          <a:xfrm>
            <a:off x="237066" y="4952997"/>
            <a:ext cx="1625602" cy="646331"/>
          </a:xfrm>
          <a:prstGeom prst="rect">
            <a:avLst/>
          </a:prstGeom>
          <a:noFill/>
        </p:spPr>
        <p:txBody>
          <a:bodyPr wrap="square" rtlCol="0">
            <a:spAutoFit/>
          </a:bodyPr>
          <a:lstStyle/>
          <a:p>
            <a:pPr algn="ctr"/>
            <a:r>
              <a:rPr lang="en-US" dirty="0" smtClean="0"/>
              <a:t>Computational</a:t>
            </a:r>
          </a:p>
          <a:p>
            <a:pPr algn="ctr"/>
            <a:r>
              <a:rPr lang="en-US" dirty="0" smtClean="0"/>
              <a:t>Biology</a:t>
            </a:r>
            <a:endParaRPr lang="en-US" dirty="0"/>
          </a:p>
        </p:txBody>
      </p:sp>
    </p:spTree>
    <p:extLst>
      <p:ext uri="{BB962C8B-B14F-4D97-AF65-F5344CB8AC3E}">
        <p14:creationId xmlns:p14="http://schemas.microsoft.com/office/powerpoint/2010/main" val="344443813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913465" y="791865"/>
            <a:ext cx="5503334" cy="5571067"/>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913465" y="2743201"/>
            <a:ext cx="5435600" cy="1754327"/>
          </a:xfrm>
          <a:prstGeom prst="rect">
            <a:avLst/>
          </a:prstGeom>
          <a:noFill/>
        </p:spPr>
        <p:txBody>
          <a:bodyPr wrap="square" rtlCol="0">
            <a:spAutoFit/>
          </a:bodyPr>
          <a:lstStyle/>
          <a:p>
            <a:pPr algn="ctr"/>
            <a:r>
              <a:rPr lang="en-US" sz="5400" dirty="0" smtClean="0"/>
              <a:t>Open Ash</a:t>
            </a:r>
          </a:p>
          <a:p>
            <a:pPr algn="ctr"/>
            <a:r>
              <a:rPr lang="en-US" sz="5400" dirty="0" smtClean="0"/>
              <a:t>Dieback</a:t>
            </a:r>
            <a:endParaRPr lang="en-US" sz="5400" dirty="0"/>
          </a:p>
        </p:txBody>
      </p:sp>
    </p:spTree>
    <p:extLst>
      <p:ext uri="{BB962C8B-B14F-4D97-AF65-F5344CB8AC3E}">
        <p14:creationId xmlns:p14="http://schemas.microsoft.com/office/powerpoint/2010/main" val="233531341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IMG_0307"/>
          <p:cNvSpPr/>
          <p:nvPr/>
        </p:nvSpPr>
        <p:spPr>
          <a:xfrm>
            <a:off x="0" y="0"/>
            <a:ext cx="6413500" cy="6858000"/>
          </a:xfrm>
          <a:prstGeom prst="rect">
            <a:avLst/>
          </a:prstGeom>
          <a:blipFill rotWithShape="1">
            <a:blip r:embed="rId3" cstate="print">
              <a:extLst>
                <a:ext uri="{28A0092B-C50C-407E-A947-70E740481C1C}">
                  <a14:useLocalDpi xmlns:a14="http://schemas.microsoft.com/office/drawing/2010/main"/>
                </a:ext>
              </a:extLst>
            </a:blip>
            <a:srcRect/>
            <a:stretch>
              <a:fillRect/>
            </a:stretch>
          </a:blipFill>
          <a:ln>
            <a:noFill/>
          </a:ln>
          <a:effectLst/>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pic>
        <p:nvPicPr>
          <p:cNvPr id="12" name="Picture 11"/>
          <p:cNvPicPr>
            <a:picLocks noChangeAspect="1"/>
          </p:cNvPicPr>
          <p:nvPr/>
        </p:nvPicPr>
        <p:blipFill>
          <a:blip r:embed="rId4"/>
          <a:stretch>
            <a:fillRect/>
          </a:stretch>
        </p:blipFill>
        <p:spPr>
          <a:xfrm>
            <a:off x="6413500" y="2921000"/>
            <a:ext cx="2730500" cy="3937000"/>
          </a:xfrm>
          <a:prstGeom prst="rect">
            <a:avLst/>
          </a:prstGeom>
          <a:ln>
            <a:noFill/>
          </a:ln>
          <a:effectLst/>
        </p:spPr>
      </p:pic>
      <p:pic>
        <p:nvPicPr>
          <p:cNvPr id="13" name="Picture 12"/>
          <p:cNvPicPr>
            <a:picLocks noChangeAspect="1"/>
          </p:cNvPicPr>
          <p:nvPr/>
        </p:nvPicPr>
        <p:blipFill rotWithShape="1">
          <a:blip r:embed="rId5"/>
          <a:srcRect t="24322"/>
          <a:stretch/>
        </p:blipFill>
        <p:spPr>
          <a:xfrm>
            <a:off x="6413500" y="0"/>
            <a:ext cx="2730500" cy="2921000"/>
          </a:xfrm>
          <a:prstGeom prst="rect">
            <a:avLst/>
          </a:prstGeom>
          <a:ln>
            <a:noFill/>
          </a:ln>
          <a:effectLst/>
        </p:spPr>
      </p:pic>
    </p:spTree>
    <p:extLst>
      <p:ext uri="{BB962C8B-B14F-4D97-AF65-F5344CB8AC3E}">
        <p14:creationId xmlns:p14="http://schemas.microsoft.com/office/powerpoint/2010/main" val="283791016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5480831"/>
            <a:ext cx="9144000" cy="137716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b="2189"/>
          <a:stretch/>
        </p:blipFill>
        <p:spPr>
          <a:xfrm>
            <a:off x="1879600" y="0"/>
            <a:ext cx="5549200" cy="4610100"/>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sp>
        <p:nvSpPr>
          <p:cNvPr id="6" name="TextBox 5"/>
          <p:cNvSpPr txBox="1"/>
          <p:nvPr/>
        </p:nvSpPr>
        <p:spPr>
          <a:xfrm>
            <a:off x="0" y="5604639"/>
            <a:ext cx="9144000" cy="954107"/>
          </a:xfrm>
          <a:prstGeom prst="rect">
            <a:avLst/>
          </a:prstGeom>
          <a:noFill/>
        </p:spPr>
        <p:txBody>
          <a:bodyPr wrap="square" rtlCol="0">
            <a:spAutoFit/>
          </a:bodyPr>
          <a:lstStyle/>
          <a:p>
            <a:pPr algn="ctr"/>
            <a:r>
              <a:rPr lang="en-US" sz="2800" i="1" dirty="0" err="1" smtClean="0">
                <a:solidFill>
                  <a:srgbClr val="FFFFFF"/>
                </a:solidFill>
                <a:latin typeface="Helvetica"/>
                <a:cs typeface="Helvetica"/>
              </a:rPr>
              <a:t>Hymenoscyphus</a:t>
            </a:r>
            <a:r>
              <a:rPr lang="en-US" sz="2800" i="1" dirty="0" smtClean="0">
                <a:solidFill>
                  <a:srgbClr val="FFFFFF"/>
                </a:solidFill>
                <a:latin typeface="Helvetica"/>
                <a:cs typeface="Helvetica"/>
              </a:rPr>
              <a:t> </a:t>
            </a:r>
            <a:r>
              <a:rPr lang="en-US" sz="2800" i="1" dirty="0" err="1" smtClean="0">
                <a:solidFill>
                  <a:srgbClr val="FFFFFF"/>
                </a:solidFill>
                <a:latin typeface="Helvetica"/>
                <a:cs typeface="Helvetica"/>
              </a:rPr>
              <a:t>pseudoalbidus</a:t>
            </a:r>
            <a:endParaRPr lang="en-US" sz="2800" i="1" dirty="0" smtClean="0">
              <a:solidFill>
                <a:srgbClr val="FFFFFF"/>
              </a:solidFill>
              <a:latin typeface="Helvetica"/>
              <a:cs typeface="Helvetica"/>
            </a:endParaRPr>
          </a:p>
          <a:p>
            <a:pPr algn="ctr"/>
            <a:r>
              <a:rPr lang="en-US" sz="2800" i="1" dirty="0" smtClean="0">
                <a:solidFill>
                  <a:srgbClr val="FFFFFF"/>
                </a:solidFill>
                <a:latin typeface="Helvetica"/>
                <a:cs typeface="Helvetica"/>
              </a:rPr>
              <a:t>(</a:t>
            </a:r>
            <a:r>
              <a:rPr lang="en-US" sz="2800" i="1" dirty="0" err="1" smtClean="0">
                <a:solidFill>
                  <a:srgbClr val="FFFFFF"/>
                </a:solidFill>
                <a:latin typeface="Helvetica"/>
                <a:cs typeface="Helvetica"/>
              </a:rPr>
              <a:t>Chalara</a:t>
            </a:r>
            <a:r>
              <a:rPr lang="en-US" sz="2800" i="1" dirty="0" smtClean="0">
                <a:solidFill>
                  <a:srgbClr val="FFFFFF"/>
                </a:solidFill>
                <a:latin typeface="Helvetica"/>
                <a:cs typeface="Helvetica"/>
              </a:rPr>
              <a:t> </a:t>
            </a:r>
            <a:r>
              <a:rPr lang="en-US" sz="2800" i="1" dirty="0" err="1" smtClean="0">
                <a:solidFill>
                  <a:srgbClr val="FFFFFF"/>
                </a:solidFill>
                <a:latin typeface="Helvetica"/>
                <a:cs typeface="Helvetica"/>
              </a:rPr>
              <a:t>fraxinea</a:t>
            </a:r>
            <a:r>
              <a:rPr lang="en-US" sz="2800" i="1" dirty="0" smtClean="0">
                <a:solidFill>
                  <a:srgbClr val="FFFFFF"/>
                </a:solidFill>
                <a:latin typeface="Helvetica"/>
                <a:cs typeface="Helvetica"/>
              </a:rPr>
              <a:t>)</a:t>
            </a:r>
            <a:endParaRPr lang="en-US" sz="2800" i="1" dirty="0">
              <a:solidFill>
                <a:srgbClr val="FFFFFF"/>
              </a:solidFill>
              <a:latin typeface="Helvetica"/>
              <a:cs typeface="Helvetica"/>
            </a:endParaRPr>
          </a:p>
        </p:txBody>
      </p:sp>
    </p:spTree>
    <p:extLst>
      <p:ext uri="{BB962C8B-B14F-4D97-AF65-F5344CB8AC3E}">
        <p14:creationId xmlns:p14="http://schemas.microsoft.com/office/powerpoint/2010/main" val="270087499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3581387_a5219ff9e8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1" y="12936"/>
            <a:ext cx="9161691" cy="6845064"/>
          </a:xfrm>
          <a:prstGeom prst="rect">
            <a:avLst/>
          </a:prstGeom>
        </p:spPr>
      </p:pic>
      <p:sp>
        <p:nvSpPr>
          <p:cNvPr id="4" name="TextBox 3"/>
          <p:cNvSpPr txBox="1"/>
          <p:nvPr/>
        </p:nvSpPr>
        <p:spPr>
          <a:xfrm>
            <a:off x="3479800" y="6474936"/>
            <a:ext cx="5664200" cy="338554"/>
          </a:xfrm>
          <a:prstGeom prst="rect">
            <a:avLst/>
          </a:prstGeom>
          <a:solidFill>
            <a:schemeClr val="bg1">
              <a:alpha val="65000"/>
            </a:schemeClr>
          </a:solidFill>
          <a:ln>
            <a:solidFill>
              <a:schemeClr val="bg1"/>
            </a:solidFill>
          </a:ln>
        </p:spPr>
        <p:txBody>
          <a:bodyPr wrap="square" rtlCol="0">
            <a:spAutoFit/>
          </a:bodyPr>
          <a:lstStyle/>
          <a:p>
            <a:r>
              <a:rPr lang="en-US" sz="1600" dirty="0" smtClean="0">
                <a:latin typeface="Helvetica"/>
                <a:cs typeface="Helvetica"/>
              </a:rPr>
              <a:t>Duo </a:t>
            </a:r>
            <a:r>
              <a:rPr lang="en-US" sz="1600" dirty="0" err="1" smtClean="0">
                <a:latin typeface="Helvetica"/>
                <a:cs typeface="Helvetica"/>
              </a:rPr>
              <a:t>Penotti</a:t>
            </a:r>
            <a:r>
              <a:rPr lang="en-US" sz="1600" dirty="0" smtClean="0">
                <a:latin typeface="Helvetica"/>
                <a:cs typeface="Helvetica"/>
              </a:rPr>
              <a:t> by Sabine75 on </a:t>
            </a:r>
            <a:r>
              <a:rPr lang="en-US" sz="1600" dirty="0" err="1" smtClean="0">
                <a:latin typeface="Helvetica"/>
                <a:cs typeface="Helvetica"/>
              </a:rPr>
              <a:t>flickr</a:t>
            </a:r>
            <a:r>
              <a:rPr lang="en-US" sz="1600" dirty="0" smtClean="0">
                <a:latin typeface="Helvetica"/>
                <a:cs typeface="Helvetica"/>
              </a:rPr>
              <a:t>, licensed under CC-BY 2.0</a:t>
            </a:r>
            <a:endParaRPr lang="en-US" sz="1600" dirty="0">
              <a:latin typeface="Helvetica"/>
              <a:cs typeface="Helvetica"/>
            </a:endParaRPr>
          </a:p>
        </p:txBody>
      </p:sp>
      <p:sp>
        <p:nvSpPr>
          <p:cNvPr id="8" name="Rectangle 7"/>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Science is too slow in emergencies</a:t>
            </a:r>
          </a:p>
          <a:p>
            <a:pPr algn="ctr"/>
            <a:r>
              <a:rPr lang="en-US" dirty="0" smtClean="0">
                <a:latin typeface="Helvetica"/>
                <a:cs typeface="Helvetica"/>
              </a:rPr>
              <a:t>Structure of science inhibits sharing</a:t>
            </a:r>
            <a:endParaRPr lang="en-US" dirty="0">
              <a:latin typeface="Helvetica"/>
              <a:cs typeface="Helvetica"/>
            </a:endParaRPr>
          </a:p>
        </p:txBody>
      </p:sp>
    </p:spTree>
    <p:extLst>
      <p:ext uri="{BB962C8B-B14F-4D97-AF65-F5344CB8AC3E}">
        <p14:creationId xmlns:p14="http://schemas.microsoft.com/office/powerpoint/2010/main" val="385657251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084875405_2667c3a6a7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TextBox 7"/>
          <p:cNvSpPr txBox="1"/>
          <p:nvPr/>
        </p:nvSpPr>
        <p:spPr>
          <a:xfrm>
            <a:off x="2844800" y="6488668"/>
            <a:ext cx="6299200" cy="338554"/>
          </a:xfrm>
          <a:prstGeom prst="rect">
            <a:avLst/>
          </a:prstGeom>
          <a:solidFill>
            <a:schemeClr val="bg1">
              <a:alpha val="65000"/>
            </a:schemeClr>
          </a:solidFill>
          <a:ln>
            <a:solidFill>
              <a:schemeClr val="bg1"/>
            </a:solidFill>
          </a:ln>
        </p:spPr>
        <p:txBody>
          <a:bodyPr wrap="square" rtlCol="0">
            <a:spAutoFit/>
          </a:bodyPr>
          <a:lstStyle/>
          <a:p>
            <a:r>
              <a:rPr lang="en-US" sz="1600" dirty="0" smtClean="0">
                <a:latin typeface="Helvetica"/>
                <a:cs typeface="Helvetica"/>
              </a:rPr>
              <a:t>Lego faces by Sunny </a:t>
            </a:r>
            <a:r>
              <a:rPr lang="en-US" sz="1600" dirty="0" err="1" smtClean="0">
                <a:latin typeface="Helvetica"/>
                <a:cs typeface="Helvetica"/>
              </a:rPr>
              <a:t>Ripert</a:t>
            </a:r>
            <a:r>
              <a:rPr lang="en-US" sz="1600" dirty="0" smtClean="0">
                <a:latin typeface="Helvetica"/>
                <a:cs typeface="Helvetica"/>
              </a:rPr>
              <a:t> on </a:t>
            </a:r>
            <a:r>
              <a:rPr lang="en-US" sz="1600" dirty="0" err="1" smtClean="0">
                <a:latin typeface="Helvetica"/>
                <a:cs typeface="Helvetica"/>
              </a:rPr>
              <a:t>flickr</a:t>
            </a:r>
            <a:r>
              <a:rPr lang="en-US" sz="1600" dirty="0" smtClean="0">
                <a:latin typeface="Helvetica"/>
                <a:cs typeface="Helvetica"/>
              </a:rPr>
              <a:t>, licensed under CC-BY-SA 2.0</a:t>
            </a:r>
            <a:endParaRPr lang="en-US" sz="1600" dirty="0">
              <a:latin typeface="Helvetica"/>
              <a:cs typeface="Helvetica"/>
            </a:endParaRPr>
          </a:p>
        </p:txBody>
      </p:sp>
      <p:sp>
        <p:nvSpPr>
          <p:cNvPr id="9" name="Rectangle 8"/>
          <p:cNvSpPr/>
          <p:nvPr/>
        </p:nvSpPr>
        <p:spPr>
          <a:xfrm>
            <a:off x="0" y="2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WE NEED NEW MODELS</a:t>
            </a:r>
          </a:p>
          <a:p>
            <a:pPr algn="ctr"/>
            <a:r>
              <a:rPr lang="en-US" dirty="0" smtClean="0">
                <a:latin typeface="Helvetica"/>
                <a:cs typeface="Helvetica"/>
              </a:rPr>
              <a:t>“two heads are better than one”</a:t>
            </a:r>
            <a:endParaRPr lang="en-US" dirty="0">
              <a:latin typeface="Helvetica"/>
              <a:cs typeface="Helvetica"/>
            </a:endParaRPr>
          </a:p>
        </p:txBody>
      </p:sp>
    </p:spTree>
    <p:extLst>
      <p:ext uri="{BB962C8B-B14F-4D97-AF65-F5344CB8AC3E}">
        <p14:creationId xmlns:p14="http://schemas.microsoft.com/office/powerpoint/2010/main" val="155882091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9866" y="6402638"/>
            <a:ext cx="3095719" cy="369332"/>
          </a:xfrm>
          <a:prstGeom prst="rect">
            <a:avLst/>
          </a:prstGeom>
          <a:noFill/>
        </p:spPr>
        <p:txBody>
          <a:bodyPr wrap="none" rtlCol="0">
            <a:spAutoFit/>
          </a:bodyPr>
          <a:lstStyle/>
          <a:p>
            <a:r>
              <a:rPr lang="en-US" b="1" dirty="0" smtClean="0">
                <a:latin typeface="Monaco"/>
                <a:cs typeface="Monaco"/>
              </a:rPr>
              <a:t>http://</a:t>
            </a:r>
            <a:r>
              <a:rPr lang="en-US" b="1" dirty="0" err="1" smtClean="0">
                <a:latin typeface="Monaco"/>
                <a:cs typeface="Monaco"/>
              </a:rPr>
              <a:t>oadb.tsl.ac.uk</a:t>
            </a:r>
            <a:endParaRPr lang="en-US" b="1" dirty="0">
              <a:latin typeface="Monaco"/>
              <a:cs typeface="Monaco"/>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6245530"/>
          </a:xfrm>
          <a:prstGeom prst="rect">
            <a:avLst/>
          </a:prstGeom>
          <a:ln>
            <a:noFill/>
          </a:ln>
          <a:effectLst/>
        </p:spPr>
      </p:pic>
    </p:spTree>
    <p:extLst>
      <p:ext uri="{BB962C8B-B14F-4D97-AF65-F5344CB8AC3E}">
        <p14:creationId xmlns:p14="http://schemas.microsoft.com/office/powerpoint/2010/main" val="101758768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ATTRIBUTION OF CONTRIBUTION</a:t>
            </a:r>
          </a:p>
          <a:p>
            <a:pPr algn="ctr"/>
            <a:r>
              <a:rPr lang="en-US" dirty="0" err="1" smtClean="0">
                <a:latin typeface="Helvetica"/>
                <a:cs typeface="Helvetica"/>
              </a:rPr>
              <a:t>Git</a:t>
            </a:r>
            <a:r>
              <a:rPr lang="en-US" dirty="0" smtClean="0">
                <a:latin typeface="Helvetica"/>
                <a:cs typeface="Helvetica"/>
              </a:rPr>
              <a:t> and </a:t>
            </a:r>
            <a:r>
              <a:rPr lang="en-US" dirty="0" err="1" smtClean="0">
                <a:latin typeface="Helvetica"/>
                <a:cs typeface="Helvetica"/>
              </a:rPr>
              <a:t>GitHub</a:t>
            </a:r>
            <a:r>
              <a:rPr lang="en-US" dirty="0" smtClean="0">
                <a:latin typeface="Helvetica"/>
                <a:cs typeface="Helvetica"/>
              </a:rPr>
              <a:t> as a versioned database</a:t>
            </a:r>
            <a:endParaRPr lang="en-US" dirty="0">
              <a:latin typeface="Helvetica"/>
              <a:cs typeface="Helvetica"/>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98436" y="1628961"/>
            <a:ext cx="1708745" cy="1651000"/>
          </a:xfrm>
          <a:prstGeom prst="rect">
            <a:avLst/>
          </a:prstGeom>
        </p:spPr>
      </p:pic>
      <p:grpSp>
        <p:nvGrpSpPr>
          <p:cNvPr id="10" name="Group 9"/>
          <p:cNvGrpSpPr/>
          <p:nvPr/>
        </p:nvGrpSpPr>
        <p:grpSpPr>
          <a:xfrm>
            <a:off x="7358928" y="3275211"/>
            <a:ext cx="1258240" cy="1258457"/>
            <a:chOff x="3532985" y="2516907"/>
            <a:chExt cx="1258240" cy="1258457"/>
          </a:xfrm>
        </p:grpSpPr>
        <p:sp>
          <p:nvSpPr>
            <p:cNvPr id="6" name="Oval 5"/>
            <p:cNvSpPr>
              <a:spLocks noChangeAspect="1"/>
            </p:cNvSpPr>
            <p:nvPr/>
          </p:nvSpPr>
          <p:spPr>
            <a:xfrm>
              <a:off x="3532985" y="2516907"/>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779912" y="2780928"/>
              <a:ext cx="785092" cy="646331"/>
            </a:xfrm>
            <a:prstGeom prst="rect">
              <a:avLst/>
            </a:prstGeom>
            <a:noFill/>
          </p:spPr>
          <p:txBody>
            <a:bodyPr wrap="square" rtlCol="0">
              <a:spAutoFit/>
            </a:bodyPr>
            <a:lstStyle/>
            <a:p>
              <a:r>
                <a:rPr lang="en-US" dirty="0">
                  <a:latin typeface="Monaco"/>
                  <a:cs typeface="Monaco"/>
                </a:rPr>
                <a:t>p</a:t>
              </a:r>
              <a:r>
                <a:rPr lang="en-US" dirty="0" smtClean="0">
                  <a:latin typeface="Monaco"/>
                  <a:cs typeface="Monaco"/>
                </a:rPr>
                <a:t>ull </a:t>
              </a:r>
            </a:p>
            <a:p>
              <a:r>
                <a:rPr lang="en-US" dirty="0" smtClean="0">
                  <a:latin typeface="Monaco"/>
                  <a:cs typeface="Monaco"/>
                </a:rPr>
                <a:t>data</a:t>
              </a:r>
              <a:endParaRPr lang="en-US" dirty="0">
                <a:latin typeface="Monaco"/>
                <a:cs typeface="Monaco"/>
              </a:endParaRPr>
            </a:p>
          </p:txBody>
        </p:sp>
      </p:grpSp>
      <p:grpSp>
        <p:nvGrpSpPr>
          <p:cNvPr id="11" name="Group 10"/>
          <p:cNvGrpSpPr/>
          <p:nvPr/>
        </p:nvGrpSpPr>
        <p:grpSpPr>
          <a:xfrm>
            <a:off x="3968141" y="5099218"/>
            <a:ext cx="1258240" cy="1258457"/>
            <a:chOff x="5486475" y="3962965"/>
            <a:chExt cx="1258240" cy="1258457"/>
          </a:xfrm>
        </p:grpSpPr>
        <p:sp>
          <p:nvSpPr>
            <p:cNvPr id="8" name="Oval 7"/>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645243" y="4226986"/>
              <a:ext cx="1098988" cy="646331"/>
            </a:xfrm>
            <a:prstGeom prst="rect">
              <a:avLst/>
            </a:prstGeom>
            <a:noFill/>
          </p:spPr>
          <p:txBody>
            <a:bodyPr wrap="square" rtlCol="0">
              <a:spAutoFit/>
            </a:bodyPr>
            <a:lstStyle/>
            <a:p>
              <a:pPr algn="ctr"/>
              <a:r>
                <a:rPr lang="en-US" dirty="0" smtClean="0">
                  <a:latin typeface="Monaco"/>
                  <a:cs typeface="Monaco"/>
                </a:rPr>
                <a:t>make change</a:t>
              </a:r>
              <a:endParaRPr lang="en-US" dirty="0">
                <a:latin typeface="Monaco"/>
                <a:cs typeface="Monaco"/>
              </a:endParaRPr>
            </a:p>
          </p:txBody>
        </p:sp>
      </p:grpSp>
      <p:pic>
        <p:nvPicPr>
          <p:cNvPr id="12" name="Picture 1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27984" y="2576839"/>
            <a:ext cx="473585" cy="473585"/>
          </a:xfrm>
          <a:prstGeom prst="rect">
            <a:avLst/>
          </a:prstGeom>
          <a:ln>
            <a:noFill/>
          </a:ln>
          <a:effectLst/>
        </p:spPr>
      </p:pic>
      <p:grpSp>
        <p:nvGrpSpPr>
          <p:cNvPr id="15" name="Group 14"/>
          <p:cNvGrpSpPr/>
          <p:nvPr/>
        </p:nvGrpSpPr>
        <p:grpSpPr>
          <a:xfrm>
            <a:off x="581966" y="3275211"/>
            <a:ext cx="1258240" cy="1258457"/>
            <a:chOff x="5486475" y="3962965"/>
            <a:chExt cx="1258240" cy="1258457"/>
          </a:xfrm>
        </p:grpSpPr>
        <p:sp>
          <p:nvSpPr>
            <p:cNvPr id="16" name="Oval 15"/>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645727" y="4226986"/>
              <a:ext cx="1098988" cy="646331"/>
            </a:xfrm>
            <a:prstGeom prst="rect">
              <a:avLst/>
            </a:prstGeom>
            <a:noFill/>
          </p:spPr>
          <p:txBody>
            <a:bodyPr wrap="square" rtlCol="0">
              <a:spAutoFit/>
            </a:bodyPr>
            <a:lstStyle/>
            <a:p>
              <a:r>
                <a:rPr lang="en-US" dirty="0" smtClean="0">
                  <a:latin typeface="Monaco"/>
                  <a:cs typeface="Monaco"/>
                </a:rPr>
                <a:t>push</a:t>
              </a:r>
            </a:p>
            <a:p>
              <a:r>
                <a:rPr lang="en-US" dirty="0" smtClean="0">
                  <a:latin typeface="Monaco"/>
                  <a:cs typeface="Monaco"/>
                </a:rPr>
                <a:t>back</a:t>
              </a:r>
              <a:endParaRPr lang="en-US" dirty="0">
                <a:latin typeface="Monaco"/>
                <a:cs typeface="Monaco"/>
              </a:endParaRPr>
            </a:p>
          </p:txBody>
        </p:sp>
      </p:grpSp>
      <p:sp>
        <p:nvSpPr>
          <p:cNvPr id="19" name="Right Arrow 18"/>
          <p:cNvSpPr/>
          <p:nvPr/>
        </p:nvSpPr>
        <p:spPr>
          <a:xfrm rot="1329412">
            <a:off x="5566506" y="2909871"/>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rot="9115780">
            <a:off x="5468609" y="4748507"/>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p:cNvSpPr/>
          <p:nvPr/>
        </p:nvSpPr>
        <p:spPr>
          <a:xfrm rot="12600791">
            <a:off x="1760608" y="4750719"/>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rot="20243642">
            <a:off x="1950863" y="2948163"/>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98436" y="3317690"/>
            <a:ext cx="1708745" cy="1708745"/>
          </a:xfrm>
          <a:prstGeom prst="rect">
            <a:avLst/>
          </a:prstGeom>
        </p:spPr>
      </p:pic>
    </p:spTree>
    <p:extLst>
      <p:ext uri="{BB962C8B-B14F-4D97-AF65-F5344CB8AC3E}">
        <p14:creationId xmlns:p14="http://schemas.microsoft.com/office/powerpoint/2010/main" val="2815497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5298" y="6531114"/>
            <a:ext cx="5788702" cy="338554"/>
          </a:xfrm>
          <a:prstGeom prst="rect">
            <a:avLst/>
          </a:prstGeom>
          <a:noFill/>
        </p:spPr>
        <p:txBody>
          <a:bodyPr wrap="square" rtlCol="0">
            <a:spAutoFit/>
          </a:bodyPr>
          <a:lstStyle/>
          <a:p>
            <a:r>
              <a:rPr lang="en-US" sz="1600" dirty="0" smtClean="0">
                <a:latin typeface="Helvetica"/>
                <a:cs typeface="Helvetica"/>
              </a:rPr>
              <a:t>https://</a:t>
            </a:r>
            <a:r>
              <a:rPr lang="en-US" sz="1600" dirty="0" err="1" smtClean="0">
                <a:latin typeface="Helvetica"/>
                <a:cs typeface="Helvetica"/>
              </a:rPr>
              <a:t>github.com</a:t>
            </a:r>
            <a:r>
              <a:rPr lang="en-US" sz="1600" dirty="0" smtClean="0">
                <a:latin typeface="Helvetica"/>
                <a:cs typeface="Helvetica"/>
              </a:rPr>
              <a:t>/ash-dieback-</a:t>
            </a:r>
            <a:r>
              <a:rPr lang="en-US" sz="1600" dirty="0" err="1" smtClean="0">
                <a:latin typeface="Helvetica"/>
                <a:cs typeface="Helvetica"/>
              </a:rPr>
              <a:t>crowdsource</a:t>
            </a:r>
            <a:r>
              <a:rPr lang="en-US" sz="1600" dirty="0" smtClean="0">
                <a:latin typeface="Helvetica"/>
                <a:cs typeface="Helvetica"/>
              </a:rPr>
              <a:t>/data</a:t>
            </a:r>
            <a:endParaRPr lang="en-US" sz="1600" dirty="0">
              <a:latin typeface="Helvetica"/>
              <a:cs typeface="Helvetica"/>
            </a:endParaRPr>
          </a:p>
        </p:txBody>
      </p:sp>
      <p:pic>
        <p:nvPicPr>
          <p:cNvPr id="3" name="Picture 2" descr="folde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85" y="1291799"/>
            <a:ext cx="3866915" cy="3898610"/>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l="4983" t="28470" r="30584" b="25587"/>
          <a:stretch/>
        </p:blipFill>
        <p:spPr>
          <a:xfrm>
            <a:off x="4381500" y="3241104"/>
            <a:ext cx="4762500" cy="2832101"/>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simple ‘folder’ database</a:t>
            </a:r>
          </a:p>
          <a:p>
            <a:pPr algn="ctr"/>
            <a:r>
              <a:rPr lang="en-US" dirty="0" smtClean="0">
                <a:latin typeface="Helvetica"/>
                <a:cs typeface="Helvetica"/>
              </a:rPr>
              <a:t>Structure of science inhibits sharing</a:t>
            </a:r>
            <a:endParaRPr lang="en-US" dirty="0">
              <a:latin typeface="Helvetica"/>
              <a:cs typeface="Helvetica"/>
            </a:endParaRPr>
          </a:p>
        </p:txBody>
      </p:sp>
    </p:spTree>
    <p:extLst>
      <p:ext uri="{BB962C8B-B14F-4D97-AF65-F5344CB8AC3E}">
        <p14:creationId xmlns:p14="http://schemas.microsoft.com/office/powerpoint/2010/main" val="93325033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ctivity2.png"/>
          <p:cNvPicPr>
            <a:picLocks noChangeAspect="1"/>
          </p:cNvPicPr>
          <p:nvPr/>
        </p:nvPicPr>
        <p:blipFill rotWithShape="1">
          <a:blip r:embed="rId3">
            <a:extLst>
              <a:ext uri="{28A0092B-C50C-407E-A947-70E740481C1C}">
                <a14:useLocalDpi xmlns:a14="http://schemas.microsoft.com/office/drawing/2010/main" val="0"/>
              </a:ext>
            </a:extLst>
          </a:blip>
          <a:srcRect t="20185" b="20370"/>
          <a:stretch/>
        </p:blipFill>
        <p:spPr>
          <a:xfrm>
            <a:off x="127001" y="1245742"/>
            <a:ext cx="6743700" cy="5612257"/>
          </a:xfrm>
          <a:prstGeom prst="rect">
            <a:avLst/>
          </a:prstGeom>
          <a:ln>
            <a:noFill/>
          </a:ln>
          <a:effectLst/>
        </p:spPr>
      </p:pic>
      <p:sp>
        <p:nvSpPr>
          <p:cNvPr id="8" name="Rectangle 7"/>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THRIVING COMMUNITY</a:t>
            </a:r>
          </a:p>
          <a:p>
            <a:pPr algn="ctr"/>
            <a:r>
              <a:rPr lang="en-US" dirty="0" smtClean="0">
                <a:latin typeface="Helvetica"/>
                <a:cs typeface="Helvetica"/>
              </a:rPr>
              <a:t>Crowdsourcing stimulates involvement</a:t>
            </a:r>
            <a:endParaRPr lang="en-US" dirty="0">
              <a:latin typeface="Helvetica"/>
              <a:cs typeface="Helvetica"/>
            </a:endParaRPr>
          </a:p>
        </p:txBody>
      </p:sp>
      <p:sp>
        <p:nvSpPr>
          <p:cNvPr id="5" name="TextBox 4"/>
          <p:cNvSpPr txBox="1"/>
          <p:nvPr/>
        </p:nvSpPr>
        <p:spPr>
          <a:xfrm>
            <a:off x="4495800" y="1104663"/>
            <a:ext cx="4648200" cy="369332"/>
          </a:xfrm>
          <a:prstGeom prst="rect">
            <a:avLst/>
          </a:prstGeom>
          <a:solidFill>
            <a:schemeClr val="bg1">
              <a:alpha val="65000"/>
            </a:schemeClr>
          </a:solidFill>
          <a:ln>
            <a:solidFill>
              <a:schemeClr val="bg1"/>
            </a:solidFill>
          </a:ln>
        </p:spPr>
        <p:txBody>
          <a:bodyPr wrap="square" rtlCol="0">
            <a:spAutoFit/>
          </a:bodyPr>
          <a:lstStyle/>
          <a:p>
            <a:r>
              <a:rPr lang="ro-RO" dirty="0"/>
              <a:t>http://dx.doi.org/10.6084/m9.figshare.1005000</a:t>
            </a:r>
            <a:endParaRPr lang="en-US" dirty="0"/>
          </a:p>
        </p:txBody>
      </p:sp>
    </p:spTree>
    <p:extLst>
      <p:ext uri="{BB962C8B-B14F-4D97-AF65-F5344CB8AC3E}">
        <p14:creationId xmlns:p14="http://schemas.microsoft.com/office/powerpoint/2010/main" val="13405244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3403598" y="2421466"/>
            <a:ext cx="2489201" cy="2472263"/>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217332" y="3097189"/>
            <a:ext cx="2861734" cy="954107"/>
          </a:xfrm>
          <a:prstGeom prst="rect">
            <a:avLst/>
          </a:prstGeom>
          <a:noFill/>
        </p:spPr>
        <p:txBody>
          <a:bodyPr wrap="square" rtlCol="0">
            <a:spAutoFit/>
          </a:bodyPr>
          <a:lstStyle/>
          <a:p>
            <a:pPr algn="ctr"/>
            <a:r>
              <a:rPr lang="en-US" sz="2800" dirty="0" smtClean="0"/>
              <a:t>Bioinformatics</a:t>
            </a:r>
          </a:p>
          <a:p>
            <a:pPr algn="ctr"/>
            <a:r>
              <a:rPr lang="en-US" sz="2800" dirty="0" smtClean="0"/>
              <a:t> at TSL</a:t>
            </a:r>
            <a:endParaRPr lang="en-US" sz="2800" dirty="0"/>
          </a:p>
        </p:txBody>
      </p:sp>
      <p:sp>
        <p:nvSpPr>
          <p:cNvPr id="6" name="Oval 5"/>
          <p:cNvSpPr/>
          <p:nvPr/>
        </p:nvSpPr>
        <p:spPr>
          <a:xfrm>
            <a:off x="2235200" y="262465"/>
            <a:ext cx="1625602" cy="1566336"/>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p:cNvSpPr/>
          <p:nvPr/>
        </p:nvSpPr>
        <p:spPr>
          <a:xfrm>
            <a:off x="6231466" y="507996"/>
            <a:ext cx="1744133" cy="1803403"/>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37066" y="4360330"/>
            <a:ext cx="1625602" cy="1651003"/>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5698066" y="4952997"/>
            <a:ext cx="1405467" cy="1405468"/>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6900333" y="3149594"/>
            <a:ext cx="1744133" cy="1803403"/>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116667" y="5003797"/>
            <a:ext cx="1625602" cy="1651003"/>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89466" y="1828801"/>
            <a:ext cx="1625602" cy="1651003"/>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4" name="Curved Connector 13"/>
          <p:cNvCxnSpPr>
            <a:stCxn id="6" idx="4"/>
            <a:endCxn id="4" idx="1"/>
          </p:cNvCxnSpPr>
          <p:nvPr/>
        </p:nvCxnSpPr>
        <p:spPr>
          <a:xfrm rot="16200000" flipH="1">
            <a:off x="2930707" y="1946095"/>
            <a:ext cx="954720" cy="720132"/>
          </a:xfrm>
          <a:prstGeom prst="curvedConnector3">
            <a:avLst/>
          </a:prstGeom>
        </p:spPr>
        <p:style>
          <a:lnRef idx="2">
            <a:schemeClr val="accent1"/>
          </a:lnRef>
          <a:fillRef idx="0">
            <a:schemeClr val="accent1"/>
          </a:fillRef>
          <a:effectRef idx="1">
            <a:schemeClr val="accent1"/>
          </a:effectRef>
          <a:fontRef idx="minor">
            <a:schemeClr val="tx1"/>
          </a:fontRef>
        </p:style>
      </p:cxnSp>
      <p:cxnSp>
        <p:nvCxnSpPr>
          <p:cNvPr id="16" name="Curved Connector 15"/>
          <p:cNvCxnSpPr>
            <a:stCxn id="7" idx="2"/>
            <a:endCxn id="4" idx="0"/>
          </p:cNvCxnSpPr>
          <p:nvPr/>
        </p:nvCxnSpPr>
        <p:spPr>
          <a:xfrm rot="10800000" flipV="1">
            <a:off x="4648200" y="1409698"/>
            <a:ext cx="1583267" cy="1011768"/>
          </a:xfrm>
          <a:prstGeom prst="curvedConnector2">
            <a:avLst/>
          </a:prstGeom>
        </p:spPr>
        <p:style>
          <a:lnRef idx="2">
            <a:schemeClr val="accent1"/>
          </a:lnRef>
          <a:fillRef idx="0">
            <a:schemeClr val="accent1"/>
          </a:fillRef>
          <a:effectRef idx="1">
            <a:schemeClr val="accent1"/>
          </a:effectRef>
          <a:fontRef idx="minor">
            <a:schemeClr val="tx1"/>
          </a:fontRef>
        </p:style>
      </p:cxnSp>
      <p:cxnSp>
        <p:nvCxnSpPr>
          <p:cNvPr id="18" name="Curved Connector 17"/>
          <p:cNvCxnSpPr>
            <a:stCxn id="4" idx="7"/>
            <a:endCxn id="10" idx="2"/>
          </p:cNvCxnSpPr>
          <p:nvPr/>
        </p:nvCxnSpPr>
        <p:spPr>
          <a:xfrm rot="16200000" flipH="1">
            <a:off x="5580410" y="2731374"/>
            <a:ext cx="1267775" cy="1372069"/>
          </a:xfrm>
          <a:prstGeom prst="curvedConnector4">
            <a:avLst>
              <a:gd name="adj1" fmla="val -18032"/>
              <a:gd name="adj2" fmla="val 63284"/>
            </a:avLst>
          </a:prstGeom>
        </p:spPr>
        <p:style>
          <a:lnRef idx="2">
            <a:schemeClr val="accent1"/>
          </a:lnRef>
          <a:fillRef idx="0">
            <a:schemeClr val="accent1"/>
          </a:fillRef>
          <a:effectRef idx="1">
            <a:schemeClr val="accent1"/>
          </a:effectRef>
          <a:fontRef idx="minor">
            <a:schemeClr val="tx1"/>
          </a:fontRef>
        </p:style>
      </p:cxnSp>
      <p:cxnSp>
        <p:nvCxnSpPr>
          <p:cNvPr id="20" name="Curved Connector 19"/>
          <p:cNvCxnSpPr>
            <a:stCxn id="4" idx="6"/>
            <a:endCxn id="9" idx="0"/>
          </p:cNvCxnSpPr>
          <p:nvPr/>
        </p:nvCxnSpPr>
        <p:spPr>
          <a:xfrm>
            <a:off x="5892799" y="3657598"/>
            <a:ext cx="508001" cy="1295399"/>
          </a:xfrm>
          <a:prstGeom prst="curvedConnector2">
            <a:avLst/>
          </a:prstGeom>
        </p:spPr>
        <p:style>
          <a:lnRef idx="2">
            <a:schemeClr val="accent1"/>
          </a:lnRef>
          <a:fillRef idx="0">
            <a:schemeClr val="accent1"/>
          </a:fillRef>
          <a:effectRef idx="1">
            <a:schemeClr val="accent1"/>
          </a:effectRef>
          <a:fontRef idx="minor">
            <a:schemeClr val="tx1"/>
          </a:fontRef>
        </p:style>
      </p:cxnSp>
      <p:cxnSp>
        <p:nvCxnSpPr>
          <p:cNvPr id="22" name="Curved Connector 21"/>
          <p:cNvCxnSpPr>
            <a:stCxn id="4" idx="4"/>
            <a:endCxn id="11" idx="6"/>
          </p:cNvCxnSpPr>
          <p:nvPr/>
        </p:nvCxnSpPr>
        <p:spPr>
          <a:xfrm rot="5400000">
            <a:off x="3727449" y="4908549"/>
            <a:ext cx="935570" cy="905930"/>
          </a:xfrm>
          <a:prstGeom prst="curvedConnector2">
            <a:avLst/>
          </a:prstGeom>
        </p:spPr>
        <p:style>
          <a:lnRef idx="2">
            <a:schemeClr val="accent1"/>
          </a:lnRef>
          <a:fillRef idx="0">
            <a:schemeClr val="accent1"/>
          </a:fillRef>
          <a:effectRef idx="1">
            <a:schemeClr val="accent1"/>
          </a:effectRef>
          <a:fontRef idx="minor">
            <a:schemeClr val="tx1"/>
          </a:fontRef>
        </p:style>
      </p:cxnSp>
      <p:cxnSp>
        <p:nvCxnSpPr>
          <p:cNvPr id="24" name="Curved Connector 23"/>
          <p:cNvCxnSpPr>
            <a:stCxn id="4" idx="3"/>
            <a:endCxn id="8" idx="7"/>
          </p:cNvCxnSpPr>
          <p:nvPr/>
        </p:nvCxnSpPr>
        <p:spPr>
          <a:xfrm rot="5400000">
            <a:off x="2661149" y="3495130"/>
            <a:ext cx="70440" cy="2143529"/>
          </a:xfrm>
          <a:prstGeom prst="curvedConnector5">
            <a:avLst>
              <a:gd name="adj1" fmla="val 324532"/>
              <a:gd name="adj2" fmla="val 62430"/>
              <a:gd name="adj3" fmla="val -224532"/>
            </a:avLst>
          </a:prstGeom>
        </p:spPr>
        <p:style>
          <a:lnRef idx="2">
            <a:schemeClr val="accent1"/>
          </a:lnRef>
          <a:fillRef idx="0">
            <a:schemeClr val="accent1"/>
          </a:fillRef>
          <a:effectRef idx="1">
            <a:schemeClr val="accent1"/>
          </a:effectRef>
          <a:fontRef idx="minor">
            <a:schemeClr val="tx1"/>
          </a:fontRef>
        </p:style>
      </p:cxnSp>
      <p:cxnSp>
        <p:nvCxnSpPr>
          <p:cNvPr id="27" name="Curved Connector 26"/>
          <p:cNvCxnSpPr/>
          <p:nvPr/>
        </p:nvCxnSpPr>
        <p:spPr>
          <a:xfrm>
            <a:off x="1862668" y="3149594"/>
            <a:ext cx="1540930" cy="623911"/>
          </a:xfrm>
          <a:prstGeom prst="curvedConnector3">
            <a:avLst/>
          </a:prstGeom>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677334" y="2412998"/>
            <a:ext cx="1185334" cy="523220"/>
          </a:xfrm>
          <a:prstGeom prst="rect">
            <a:avLst/>
          </a:prstGeom>
          <a:noFill/>
        </p:spPr>
        <p:txBody>
          <a:bodyPr wrap="square" rtlCol="0">
            <a:spAutoFit/>
          </a:bodyPr>
          <a:lstStyle/>
          <a:p>
            <a:r>
              <a:rPr lang="en-US" sz="2800" dirty="0" smtClean="0"/>
              <a:t>Team</a:t>
            </a:r>
            <a:endParaRPr lang="en-US" sz="2800" dirty="0"/>
          </a:p>
        </p:txBody>
      </p:sp>
      <p:sp>
        <p:nvSpPr>
          <p:cNvPr id="29" name="TextBox 28"/>
          <p:cNvSpPr txBox="1"/>
          <p:nvPr/>
        </p:nvSpPr>
        <p:spPr>
          <a:xfrm>
            <a:off x="2361668" y="644833"/>
            <a:ext cx="1389530" cy="646331"/>
          </a:xfrm>
          <a:prstGeom prst="rect">
            <a:avLst/>
          </a:prstGeom>
          <a:noFill/>
        </p:spPr>
        <p:txBody>
          <a:bodyPr wrap="square" rtlCol="0">
            <a:spAutoFit/>
          </a:bodyPr>
          <a:lstStyle/>
          <a:p>
            <a:pPr algn="ctr"/>
            <a:r>
              <a:rPr lang="en-US" dirty="0" smtClean="0"/>
              <a:t>Evolutionary Modeling</a:t>
            </a:r>
            <a:endParaRPr lang="en-US" dirty="0"/>
          </a:p>
        </p:txBody>
      </p:sp>
      <p:sp>
        <p:nvSpPr>
          <p:cNvPr id="30" name="TextBox 29"/>
          <p:cNvSpPr txBox="1"/>
          <p:nvPr/>
        </p:nvSpPr>
        <p:spPr>
          <a:xfrm>
            <a:off x="6316133" y="1040365"/>
            <a:ext cx="1574799" cy="584776"/>
          </a:xfrm>
          <a:prstGeom prst="rect">
            <a:avLst/>
          </a:prstGeom>
          <a:noFill/>
        </p:spPr>
        <p:txBody>
          <a:bodyPr wrap="square" rtlCol="0">
            <a:spAutoFit/>
          </a:bodyPr>
          <a:lstStyle/>
          <a:p>
            <a:pPr algn="ctr"/>
            <a:r>
              <a:rPr lang="en-US" sz="3200" dirty="0" smtClean="0"/>
              <a:t>Training</a:t>
            </a:r>
            <a:endParaRPr lang="en-US" sz="3200" dirty="0"/>
          </a:p>
        </p:txBody>
      </p:sp>
      <p:sp>
        <p:nvSpPr>
          <p:cNvPr id="31" name="TextBox 30"/>
          <p:cNvSpPr txBox="1"/>
          <p:nvPr/>
        </p:nvSpPr>
        <p:spPr>
          <a:xfrm>
            <a:off x="7103533" y="3635797"/>
            <a:ext cx="1389530" cy="830997"/>
          </a:xfrm>
          <a:prstGeom prst="rect">
            <a:avLst/>
          </a:prstGeom>
          <a:noFill/>
        </p:spPr>
        <p:txBody>
          <a:bodyPr wrap="square" rtlCol="0">
            <a:spAutoFit/>
          </a:bodyPr>
          <a:lstStyle/>
          <a:p>
            <a:pPr algn="ctr"/>
            <a:r>
              <a:rPr lang="en-US" sz="2400" dirty="0" smtClean="0"/>
              <a:t>Open </a:t>
            </a:r>
          </a:p>
          <a:p>
            <a:pPr algn="ctr"/>
            <a:r>
              <a:rPr lang="en-US" sz="2400" dirty="0" smtClean="0"/>
              <a:t>Science</a:t>
            </a:r>
            <a:endParaRPr lang="en-US" sz="2400" dirty="0"/>
          </a:p>
        </p:txBody>
      </p:sp>
      <p:sp>
        <p:nvSpPr>
          <p:cNvPr id="32" name="TextBox 31"/>
          <p:cNvSpPr txBox="1"/>
          <p:nvPr/>
        </p:nvSpPr>
        <p:spPr>
          <a:xfrm>
            <a:off x="5698066" y="5369233"/>
            <a:ext cx="1389530" cy="523220"/>
          </a:xfrm>
          <a:prstGeom prst="rect">
            <a:avLst/>
          </a:prstGeom>
          <a:noFill/>
        </p:spPr>
        <p:txBody>
          <a:bodyPr wrap="square" rtlCol="0">
            <a:spAutoFit/>
          </a:bodyPr>
          <a:lstStyle/>
          <a:p>
            <a:pPr algn="ctr"/>
            <a:r>
              <a:rPr lang="en-US" sz="2800" dirty="0" err="1" smtClean="0"/>
              <a:t>Fraxinus</a:t>
            </a:r>
            <a:endParaRPr lang="en-US" sz="2800" dirty="0"/>
          </a:p>
        </p:txBody>
      </p:sp>
      <p:sp>
        <p:nvSpPr>
          <p:cNvPr id="33" name="TextBox 32"/>
          <p:cNvSpPr txBox="1"/>
          <p:nvPr/>
        </p:nvSpPr>
        <p:spPr>
          <a:xfrm>
            <a:off x="2142532" y="5506133"/>
            <a:ext cx="1625602" cy="646331"/>
          </a:xfrm>
          <a:prstGeom prst="rect">
            <a:avLst/>
          </a:prstGeom>
          <a:noFill/>
        </p:spPr>
        <p:txBody>
          <a:bodyPr wrap="square" rtlCol="0">
            <a:spAutoFit/>
          </a:bodyPr>
          <a:lstStyle/>
          <a:p>
            <a:pPr algn="ctr"/>
            <a:r>
              <a:rPr lang="en-US" dirty="0" smtClean="0"/>
              <a:t>Computational Biology</a:t>
            </a:r>
            <a:endParaRPr lang="en-US" dirty="0"/>
          </a:p>
        </p:txBody>
      </p:sp>
      <p:sp>
        <p:nvSpPr>
          <p:cNvPr id="34" name="TextBox 33"/>
          <p:cNvSpPr txBox="1"/>
          <p:nvPr/>
        </p:nvSpPr>
        <p:spPr>
          <a:xfrm>
            <a:off x="237066" y="4952997"/>
            <a:ext cx="1625602" cy="646331"/>
          </a:xfrm>
          <a:prstGeom prst="rect">
            <a:avLst/>
          </a:prstGeom>
          <a:noFill/>
        </p:spPr>
        <p:txBody>
          <a:bodyPr wrap="square" rtlCol="0">
            <a:spAutoFit/>
          </a:bodyPr>
          <a:lstStyle/>
          <a:p>
            <a:pPr algn="ctr"/>
            <a:r>
              <a:rPr lang="en-US" dirty="0" smtClean="0"/>
              <a:t>Computational</a:t>
            </a:r>
          </a:p>
          <a:p>
            <a:pPr algn="ctr"/>
            <a:r>
              <a:rPr lang="en-US" dirty="0" smtClean="0"/>
              <a:t>Biology</a:t>
            </a:r>
            <a:endParaRPr lang="en-US" dirty="0"/>
          </a:p>
        </p:txBody>
      </p:sp>
    </p:spTree>
    <p:extLst>
      <p:ext uri="{BB962C8B-B14F-4D97-AF65-F5344CB8AC3E}">
        <p14:creationId xmlns:p14="http://schemas.microsoft.com/office/powerpoint/2010/main" val="408638507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zoo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912"/>
            <a:ext cx="9144000" cy="6901912"/>
          </a:xfrm>
          <a:prstGeom prst="rect">
            <a:avLst/>
          </a:prstGeom>
        </p:spPr>
      </p:pic>
      <p:sp>
        <p:nvSpPr>
          <p:cNvPr id="9" name="TextBox 8"/>
          <p:cNvSpPr txBox="1"/>
          <p:nvPr/>
        </p:nvSpPr>
        <p:spPr>
          <a:xfrm>
            <a:off x="501346" y="2016322"/>
            <a:ext cx="1348065" cy="369332"/>
          </a:xfrm>
          <a:prstGeom prst="rect">
            <a:avLst/>
          </a:prstGeom>
          <a:noFill/>
        </p:spPr>
        <p:txBody>
          <a:bodyPr wrap="square" rtlCol="0">
            <a:spAutoFit/>
          </a:bodyPr>
          <a:lstStyle/>
          <a:p>
            <a:endParaRPr lang="en-US" dirty="0"/>
          </a:p>
        </p:txBody>
      </p:sp>
      <p:sp>
        <p:nvSpPr>
          <p:cNvPr id="10" name="TextBox 9"/>
          <p:cNvSpPr txBox="1"/>
          <p:nvPr/>
        </p:nvSpPr>
        <p:spPr>
          <a:xfrm>
            <a:off x="0" y="6474936"/>
            <a:ext cx="4317999" cy="338554"/>
          </a:xfrm>
          <a:prstGeom prst="rect">
            <a:avLst/>
          </a:prstGeom>
          <a:solidFill>
            <a:schemeClr val="bg1">
              <a:alpha val="65000"/>
            </a:schemeClr>
          </a:solidFill>
        </p:spPr>
        <p:txBody>
          <a:bodyPr wrap="square" rtlCol="0">
            <a:spAutoFit/>
          </a:bodyPr>
          <a:lstStyle/>
          <a:p>
            <a:r>
              <a:rPr lang="en-US" sz="1600" dirty="0" smtClean="0">
                <a:latin typeface="Helvetica"/>
                <a:cs typeface="Helvetica"/>
              </a:rPr>
              <a:t>http://</a:t>
            </a:r>
            <a:r>
              <a:rPr lang="en-US" sz="1600" dirty="0" err="1" smtClean="0">
                <a:latin typeface="Helvetica"/>
                <a:cs typeface="Helvetica"/>
              </a:rPr>
              <a:t>dx.doi.org</a:t>
            </a:r>
            <a:r>
              <a:rPr lang="en-US" sz="1600" dirty="0" smtClean="0">
                <a:latin typeface="Helvetica"/>
                <a:cs typeface="Helvetica"/>
              </a:rPr>
              <a:t>/10.6084/m9.figshare.791640</a:t>
            </a:r>
            <a:endParaRPr lang="en-US" sz="1600" dirty="0">
              <a:latin typeface="Helvetica"/>
              <a:cs typeface="Helvetica"/>
            </a:endParaRPr>
          </a:p>
        </p:txBody>
      </p:sp>
      <p:sp>
        <p:nvSpPr>
          <p:cNvPr id="11" name="Rectangle 10"/>
          <p:cNvSpPr/>
          <p:nvPr/>
        </p:nvSpPr>
        <p:spPr>
          <a:xfrm>
            <a:off x="0" y="-43912"/>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CROWDSOURCING GETS RESULTS</a:t>
            </a:r>
          </a:p>
          <a:p>
            <a:pPr algn="ctr"/>
            <a:r>
              <a:rPr lang="en-US" dirty="0" smtClean="0">
                <a:latin typeface="Helvetica"/>
                <a:cs typeface="Helvetica"/>
              </a:rPr>
              <a:t>A repeat-rich genome</a:t>
            </a:r>
            <a:endParaRPr lang="en-US" dirty="0">
              <a:latin typeface="Helvetica"/>
              <a:cs typeface="Helvetica"/>
            </a:endParaRPr>
          </a:p>
        </p:txBody>
      </p:sp>
      <p:sp>
        <p:nvSpPr>
          <p:cNvPr id="2" name="TextBox 1"/>
          <p:cNvSpPr txBox="1"/>
          <p:nvPr/>
        </p:nvSpPr>
        <p:spPr>
          <a:xfrm>
            <a:off x="0" y="1367135"/>
            <a:ext cx="1791476" cy="1477328"/>
          </a:xfrm>
          <a:prstGeom prst="rect">
            <a:avLst/>
          </a:prstGeom>
          <a:noFill/>
        </p:spPr>
        <p:txBody>
          <a:bodyPr wrap="none" rtlCol="0">
            <a:spAutoFit/>
          </a:bodyPr>
          <a:lstStyle/>
          <a:p>
            <a:r>
              <a:rPr lang="en-US" dirty="0" smtClean="0"/>
              <a:t>Bernardo </a:t>
            </a:r>
            <a:r>
              <a:rPr lang="en-US" dirty="0" err="1" smtClean="0"/>
              <a:t>Clavijo</a:t>
            </a:r>
            <a:r>
              <a:rPr lang="en-US" dirty="0" smtClean="0"/>
              <a:t>,</a:t>
            </a:r>
          </a:p>
          <a:p>
            <a:r>
              <a:rPr lang="en-US" dirty="0" smtClean="0"/>
              <a:t>Manuel </a:t>
            </a:r>
            <a:r>
              <a:rPr lang="en-US" dirty="0" err="1" smtClean="0"/>
              <a:t>Corpas</a:t>
            </a:r>
            <a:r>
              <a:rPr lang="en-US" dirty="0" smtClean="0"/>
              <a:t>,</a:t>
            </a:r>
          </a:p>
          <a:p>
            <a:r>
              <a:rPr lang="en-US" dirty="0" smtClean="0"/>
              <a:t>Matt Clark,</a:t>
            </a:r>
          </a:p>
          <a:p>
            <a:r>
              <a:rPr lang="en-US" dirty="0" smtClean="0"/>
              <a:t>David </a:t>
            </a:r>
            <a:r>
              <a:rPr lang="en-US" dirty="0" err="1" smtClean="0"/>
              <a:t>Swarbreck</a:t>
            </a:r>
            <a:endParaRPr lang="en-US" dirty="0"/>
          </a:p>
          <a:p>
            <a:r>
              <a:rPr lang="en-US" dirty="0" smtClean="0"/>
              <a:t> - TGAC</a:t>
            </a:r>
            <a:endParaRPr lang="en-US" dirty="0"/>
          </a:p>
        </p:txBody>
      </p:sp>
    </p:spTree>
    <p:extLst>
      <p:ext uri="{BB962C8B-B14F-4D97-AF65-F5344CB8AC3E}">
        <p14:creationId xmlns:p14="http://schemas.microsoft.com/office/powerpoint/2010/main" val="1809273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lara_circos_updated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500" y="1198996"/>
            <a:ext cx="5466080" cy="5482728"/>
          </a:xfrm>
          <a:prstGeom prst="rect">
            <a:avLst/>
          </a:prstGeom>
        </p:spPr>
      </p:pic>
      <p:sp>
        <p:nvSpPr>
          <p:cNvPr id="5" name="Rectangle 4"/>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Identifying effector candidates </a:t>
            </a:r>
          </a:p>
        </p:txBody>
      </p:sp>
      <p:sp>
        <p:nvSpPr>
          <p:cNvPr id="2" name="Rectangle 1"/>
          <p:cNvSpPr/>
          <p:nvPr/>
        </p:nvSpPr>
        <p:spPr>
          <a:xfrm>
            <a:off x="0" y="6512447"/>
            <a:ext cx="4572000" cy="338554"/>
          </a:xfrm>
          <a:prstGeom prst="rect">
            <a:avLst/>
          </a:prstGeom>
        </p:spPr>
        <p:txBody>
          <a:bodyPr>
            <a:spAutoFit/>
          </a:bodyPr>
          <a:lstStyle/>
          <a:p>
            <a:r>
              <a:rPr lang="ro-RO" sz="1600" dirty="0">
                <a:latin typeface="Helvetica"/>
                <a:cs typeface="Helvetica"/>
              </a:rPr>
              <a:t>http://dx.doi.org/10.6084/m9.figshare.1005005</a:t>
            </a:r>
            <a:endParaRPr lang="en-US" sz="1600" dirty="0">
              <a:latin typeface="Helvetica"/>
              <a:cs typeface="Helvetica"/>
            </a:endParaRPr>
          </a:p>
        </p:txBody>
      </p:sp>
      <p:sp>
        <p:nvSpPr>
          <p:cNvPr id="6" name="TextBox 5"/>
          <p:cNvSpPr txBox="1"/>
          <p:nvPr/>
        </p:nvSpPr>
        <p:spPr>
          <a:xfrm>
            <a:off x="0" y="1367135"/>
            <a:ext cx="1646605" cy="646331"/>
          </a:xfrm>
          <a:prstGeom prst="rect">
            <a:avLst/>
          </a:prstGeom>
          <a:noFill/>
        </p:spPr>
        <p:txBody>
          <a:bodyPr wrap="none" rtlCol="0">
            <a:spAutoFit/>
          </a:bodyPr>
          <a:lstStyle/>
          <a:p>
            <a:r>
              <a:rPr lang="en-US" dirty="0" smtClean="0"/>
              <a:t>Diane Saunders</a:t>
            </a:r>
          </a:p>
          <a:p>
            <a:r>
              <a:rPr lang="en-US" dirty="0" smtClean="0"/>
              <a:t>- JIC</a:t>
            </a:r>
            <a:endParaRPr lang="en-US" dirty="0"/>
          </a:p>
        </p:txBody>
      </p:sp>
    </p:spTree>
    <p:extLst>
      <p:ext uri="{BB962C8B-B14F-4D97-AF65-F5344CB8AC3E}">
        <p14:creationId xmlns:p14="http://schemas.microsoft.com/office/powerpoint/2010/main" val="76177502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ll_compare_for_wiki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952078"/>
            <a:ext cx="8039100" cy="5905922"/>
          </a:xfrm>
          <a:prstGeom prst="rect">
            <a:avLst/>
          </a:prstGeom>
        </p:spPr>
      </p:pic>
      <p:sp>
        <p:nvSpPr>
          <p:cNvPr id="5" name="Rectangle 4"/>
          <p:cNvSpPr/>
          <p:nvPr/>
        </p:nvSpPr>
        <p:spPr>
          <a:xfrm>
            <a:off x="0" y="1"/>
            <a:ext cx="9144000" cy="8128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METAGENOMICS</a:t>
            </a:r>
          </a:p>
        </p:txBody>
      </p:sp>
      <p:sp>
        <p:nvSpPr>
          <p:cNvPr id="2" name="Rectangle 1"/>
          <p:cNvSpPr/>
          <p:nvPr/>
        </p:nvSpPr>
        <p:spPr>
          <a:xfrm>
            <a:off x="6928" y="6525736"/>
            <a:ext cx="4268416" cy="338554"/>
          </a:xfrm>
          <a:prstGeom prst="rect">
            <a:avLst/>
          </a:prstGeom>
        </p:spPr>
        <p:txBody>
          <a:bodyPr wrap="none">
            <a:spAutoFit/>
          </a:bodyPr>
          <a:lstStyle/>
          <a:p>
            <a:r>
              <a:rPr lang="ro-RO" sz="1600" dirty="0">
                <a:latin typeface="Helvetica"/>
                <a:cs typeface="Helvetica"/>
              </a:rPr>
              <a:t>http://dx.doi.org/10.6084/m9.figshare.807684</a:t>
            </a:r>
            <a:endParaRPr lang="en-US" sz="1600" dirty="0">
              <a:latin typeface="Helvetica"/>
              <a:cs typeface="Helvetica"/>
            </a:endParaRPr>
          </a:p>
        </p:txBody>
      </p:sp>
      <p:sp>
        <p:nvSpPr>
          <p:cNvPr id="3" name="TextBox 2"/>
          <p:cNvSpPr txBox="1"/>
          <p:nvPr/>
        </p:nvSpPr>
        <p:spPr>
          <a:xfrm>
            <a:off x="6928" y="2400300"/>
            <a:ext cx="1841500" cy="923330"/>
          </a:xfrm>
          <a:prstGeom prst="rect">
            <a:avLst/>
          </a:prstGeom>
          <a:noFill/>
        </p:spPr>
        <p:txBody>
          <a:bodyPr wrap="square" rtlCol="0">
            <a:spAutoFit/>
          </a:bodyPr>
          <a:lstStyle/>
          <a:p>
            <a:r>
              <a:rPr lang="en-US" dirty="0" smtClean="0"/>
              <a:t>Christine </a:t>
            </a:r>
            <a:r>
              <a:rPr lang="en-US" dirty="0" err="1" smtClean="0"/>
              <a:t>Sambles</a:t>
            </a:r>
            <a:endParaRPr lang="en-US" dirty="0" smtClean="0"/>
          </a:p>
          <a:p>
            <a:r>
              <a:rPr lang="en-US" dirty="0" smtClean="0"/>
              <a:t>David </a:t>
            </a:r>
            <a:r>
              <a:rPr lang="en-US" dirty="0" err="1" smtClean="0"/>
              <a:t>Studholme</a:t>
            </a:r>
            <a:endParaRPr lang="en-US" dirty="0" smtClean="0"/>
          </a:p>
          <a:p>
            <a:r>
              <a:rPr lang="en-US" dirty="0" smtClean="0"/>
              <a:t>- U of Exeter</a:t>
            </a:r>
            <a:endParaRPr lang="en-US" dirty="0"/>
          </a:p>
        </p:txBody>
      </p:sp>
    </p:spTree>
    <p:extLst>
      <p:ext uri="{BB962C8B-B14F-4D97-AF65-F5344CB8AC3E}">
        <p14:creationId xmlns:p14="http://schemas.microsoft.com/office/powerpoint/2010/main" val="117781992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520226"/>
            <a:ext cx="5349811" cy="369332"/>
          </a:xfrm>
          <a:prstGeom prst="rect">
            <a:avLst/>
          </a:prstGeom>
        </p:spPr>
        <p:txBody>
          <a:bodyPr wrap="square">
            <a:spAutoFit/>
          </a:bodyPr>
          <a:lstStyle/>
          <a:p>
            <a:r>
              <a:rPr lang="ro-RO" dirty="0"/>
              <a:t>http://dx.doi.org/10.6084/m9.figshare.791635</a:t>
            </a:r>
            <a:endParaRPr lang="en-US" dirty="0"/>
          </a:p>
        </p:txBody>
      </p:sp>
      <p:pic>
        <p:nvPicPr>
          <p:cNvPr id="4" name="Picture 3" descr="heatmap_colourful_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799" y="863600"/>
            <a:ext cx="6033920" cy="5592274"/>
          </a:xfrm>
          <a:prstGeom prst="rect">
            <a:avLst/>
          </a:prstGeom>
          <a:ln>
            <a:noFill/>
          </a:ln>
          <a:effectLst/>
        </p:spPr>
      </p:pic>
      <p:sp>
        <p:nvSpPr>
          <p:cNvPr id="10" name="Rectangle 9"/>
          <p:cNvSpPr/>
          <p:nvPr/>
        </p:nvSpPr>
        <p:spPr>
          <a:xfrm>
            <a:off x="0" y="-25163"/>
            <a:ext cx="9144000" cy="8125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NOT A ROTTER</a:t>
            </a:r>
          </a:p>
          <a:p>
            <a:pPr algn="ctr"/>
            <a:r>
              <a:rPr lang="en-US" i="1" dirty="0" err="1" smtClean="0">
                <a:latin typeface="Helvetica"/>
                <a:cs typeface="Helvetica"/>
              </a:rPr>
              <a:t>H.pseudoalbidus</a:t>
            </a:r>
            <a:r>
              <a:rPr lang="en-US" i="1" dirty="0" smtClean="0">
                <a:latin typeface="Helvetica"/>
                <a:cs typeface="Helvetica"/>
              </a:rPr>
              <a:t> </a:t>
            </a:r>
            <a:r>
              <a:rPr lang="en-US" dirty="0" err="1" smtClean="0">
                <a:latin typeface="Helvetica"/>
                <a:cs typeface="Helvetica"/>
              </a:rPr>
              <a:t>doesn</a:t>
            </a:r>
            <a:r>
              <a:rPr lang="fr-FR" dirty="0" smtClean="0">
                <a:latin typeface="Helvetica"/>
                <a:cs typeface="Helvetica"/>
              </a:rPr>
              <a:t>’</a:t>
            </a:r>
            <a:r>
              <a:rPr lang="en-US" dirty="0" smtClean="0">
                <a:latin typeface="Helvetica"/>
                <a:cs typeface="Helvetica"/>
              </a:rPr>
              <a:t>t have the genes for wood digestion</a:t>
            </a:r>
            <a:endParaRPr lang="en-US" dirty="0">
              <a:latin typeface="Helvetica"/>
              <a:cs typeface="Helvetica"/>
            </a:endParaRPr>
          </a:p>
        </p:txBody>
      </p:sp>
    </p:spTree>
    <p:extLst>
      <p:ext uri="{BB962C8B-B14F-4D97-AF65-F5344CB8AC3E}">
        <p14:creationId xmlns:p14="http://schemas.microsoft.com/office/powerpoint/2010/main" val="241204456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LP_analysis.png"/>
          <p:cNvPicPr>
            <a:picLocks noChangeAspect="1"/>
          </p:cNvPicPr>
          <p:nvPr/>
        </p:nvPicPr>
        <p:blipFill rotWithShape="1">
          <a:blip r:embed="rId3">
            <a:extLst>
              <a:ext uri="{28A0092B-C50C-407E-A947-70E740481C1C}">
                <a14:useLocalDpi xmlns:a14="http://schemas.microsoft.com/office/drawing/2010/main" val="0"/>
              </a:ext>
            </a:extLst>
          </a:blip>
          <a:srcRect t="35066" b="13621"/>
          <a:stretch/>
        </p:blipFill>
        <p:spPr>
          <a:xfrm>
            <a:off x="-176980" y="1282700"/>
            <a:ext cx="9247954" cy="4711700"/>
          </a:xfrm>
          <a:prstGeom prst="rect">
            <a:avLst/>
          </a:prstGeom>
        </p:spPr>
      </p:pic>
      <p:sp>
        <p:nvSpPr>
          <p:cNvPr id="5" name="Rectangle 4"/>
          <p:cNvSpPr/>
          <p:nvPr/>
        </p:nvSpPr>
        <p:spPr>
          <a:xfrm>
            <a:off x="0" y="12937"/>
            <a:ext cx="9144000" cy="8252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TOXINS ENCODED</a:t>
            </a:r>
          </a:p>
        </p:txBody>
      </p:sp>
      <p:sp>
        <p:nvSpPr>
          <p:cNvPr id="2" name="Rectangle 1"/>
          <p:cNvSpPr/>
          <p:nvPr/>
        </p:nvSpPr>
        <p:spPr>
          <a:xfrm>
            <a:off x="2057400" y="6488668"/>
            <a:ext cx="5842000" cy="369332"/>
          </a:xfrm>
          <a:prstGeom prst="rect">
            <a:avLst/>
          </a:prstGeom>
        </p:spPr>
        <p:txBody>
          <a:bodyPr wrap="square">
            <a:spAutoFit/>
          </a:bodyPr>
          <a:lstStyle/>
          <a:p>
            <a:r>
              <a:rPr lang="ro-RO" dirty="0"/>
              <a:t>http://dx.doi.org/10.6084/m9.figshare.1005010</a:t>
            </a:r>
            <a:endParaRPr lang="en-US" dirty="0"/>
          </a:p>
        </p:txBody>
      </p:sp>
      <p:sp>
        <p:nvSpPr>
          <p:cNvPr id="3" name="TextBox 2"/>
          <p:cNvSpPr txBox="1"/>
          <p:nvPr/>
        </p:nvSpPr>
        <p:spPr>
          <a:xfrm>
            <a:off x="5503334" y="5809734"/>
            <a:ext cx="1498202" cy="369332"/>
          </a:xfrm>
          <a:prstGeom prst="rect">
            <a:avLst/>
          </a:prstGeom>
          <a:noFill/>
        </p:spPr>
        <p:txBody>
          <a:bodyPr wrap="none" rtlCol="0">
            <a:spAutoFit/>
          </a:bodyPr>
          <a:lstStyle/>
          <a:p>
            <a:r>
              <a:rPr lang="en-US" dirty="0" err="1"/>
              <a:t>NLPpya</a:t>
            </a:r>
            <a:r>
              <a:rPr lang="en-US" dirty="0"/>
              <a:t> 3GNU </a:t>
            </a:r>
          </a:p>
        </p:txBody>
      </p:sp>
      <p:sp>
        <p:nvSpPr>
          <p:cNvPr id="6" name="TextBox 5"/>
          <p:cNvSpPr txBox="1"/>
          <p:nvPr/>
        </p:nvSpPr>
        <p:spPr>
          <a:xfrm>
            <a:off x="1041400" y="5858933"/>
            <a:ext cx="3387691" cy="369332"/>
          </a:xfrm>
          <a:prstGeom prst="rect">
            <a:avLst/>
          </a:prstGeom>
          <a:noFill/>
        </p:spPr>
        <p:txBody>
          <a:bodyPr wrap="none" rtlCol="0">
            <a:spAutoFit/>
          </a:bodyPr>
          <a:lstStyle/>
          <a:p>
            <a:r>
              <a:rPr lang="en-US" dirty="0" err="1" smtClean="0"/>
              <a:t>H.pseudoalbidus</a:t>
            </a:r>
            <a:r>
              <a:rPr lang="en-US" dirty="0" smtClean="0"/>
              <a:t> hypothetical NLP</a:t>
            </a:r>
            <a:endParaRPr lang="en-US" dirty="0"/>
          </a:p>
        </p:txBody>
      </p:sp>
      <p:sp>
        <p:nvSpPr>
          <p:cNvPr id="7" name="TextBox 6"/>
          <p:cNvSpPr txBox="1"/>
          <p:nvPr/>
        </p:nvSpPr>
        <p:spPr>
          <a:xfrm>
            <a:off x="2641958" y="1098034"/>
            <a:ext cx="3574266" cy="400110"/>
          </a:xfrm>
          <a:prstGeom prst="rect">
            <a:avLst/>
          </a:prstGeom>
          <a:noFill/>
        </p:spPr>
        <p:txBody>
          <a:bodyPr wrap="none" rtlCol="0">
            <a:spAutoFit/>
          </a:bodyPr>
          <a:lstStyle/>
          <a:p>
            <a:r>
              <a:rPr lang="en-US" sz="2000" dirty="0" smtClean="0"/>
              <a:t>Nep1-like protein in the genome</a:t>
            </a:r>
            <a:endParaRPr lang="en-US" sz="2000" dirty="0"/>
          </a:p>
        </p:txBody>
      </p:sp>
      <p:sp>
        <p:nvSpPr>
          <p:cNvPr id="8" name="TextBox 7"/>
          <p:cNvSpPr txBox="1"/>
          <p:nvPr/>
        </p:nvSpPr>
        <p:spPr>
          <a:xfrm>
            <a:off x="292100" y="1612900"/>
            <a:ext cx="1511300" cy="646331"/>
          </a:xfrm>
          <a:prstGeom prst="rect">
            <a:avLst/>
          </a:prstGeom>
          <a:noFill/>
        </p:spPr>
        <p:txBody>
          <a:bodyPr wrap="square" rtlCol="0">
            <a:spAutoFit/>
          </a:bodyPr>
          <a:lstStyle/>
          <a:p>
            <a:r>
              <a:rPr lang="en-US" dirty="0" err="1" smtClean="0"/>
              <a:t>Suomeng</a:t>
            </a:r>
            <a:r>
              <a:rPr lang="en-US" dirty="0" smtClean="0"/>
              <a:t> Dong</a:t>
            </a:r>
            <a:endParaRPr lang="en-US" dirty="0"/>
          </a:p>
        </p:txBody>
      </p:sp>
    </p:spTree>
    <p:extLst>
      <p:ext uri="{BB962C8B-B14F-4D97-AF65-F5344CB8AC3E}">
        <p14:creationId xmlns:p14="http://schemas.microsoft.com/office/powerpoint/2010/main" val="30357645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913465" y="791865"/>
            <a:ext cx="5503334" cy="5571067"/>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981199" y="2988734"/>
            <a:ext cx="5435600" cy="923330"/>
          </a:xfrm>
          <a:prstGeom prst="rect">
            <a:avLst/>
          </a:prstGeom>
          <a:noFill/>
        </p:spPr>
        <p:txBody>
          <a:bodyPr wrap="square" rtlCol="0">
            <a:spAutoFit/>
          </a:bodyPr>
          <a:lstStyle/>
          <a:p>
            <a:pPr algn="ctr"/>
            <a:r>
              <a:rPr lang="en-US" sz="5400" dirty="0" smtClean="0"/>
              <a:t>Open Science</a:t>
            </a:r>
          </a:p>
        </p:txBody>
      </p:sp>
    </p:spTree>
    <p:extLst>
      <p:ext uri="{BB962C8B-B14F-4D97-AF65-F5344CB8AC3E}">
        <p14:creationId xmlns:p14="http://schemas.microsoft.com/office/powerpoint/2010/main" val="295702389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spAutoFit/>
          </a:bodyPr>
          <a:lstStyle/>
          <a:p>
            <a:r>
              <a:rPr lang="en-US" sz="900" dirty="0" smtClean="0">
                <a:solidFill>
                  <a:srgbClr val="FFFFFF"/>
                </a:solidFill>
              </a:rPr>
              <a:t>Photo by mars_discovery_district - Creative Commons Attribution-NonCommercial-ShareAlike License  http://www.flickr.com/photos/17016583@N00</a:t>
            </a:r>
            <a:endParaRPr lang="en-US" sz="900" dirty="0"/>
          </a:p>
        </p:txBody>
      </p:sp>
      <p:sp>
        <p:nvSpPr>
          <p:cNvPr id="4" name="Object 3"/>
          <p:cNvSpPr txBox="1"/>
          <p:nvPr/>
        </p:nvSpPr>
        <p:spPr>
          <a:xfrm>
            <a:off x="7589520" y="6583680"/>
            <a:ext cx="2819400" cy="369332"/>
          </a:xfrm>
          <a:prstGeom prst="rect">
            <a:avLst/>
          </a:prstGeom>
          <a:noFill/>
        </p:spPr>
        <p:txBody>
          <a:bodyPr wrap="square" rtlCol="0">
            <a:spAutoFit/>
          </a:bodyPr>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4"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Tree>
    <p:extLst>
      <p:ext uri="{BB962C8B-B14F-4D97-AF65-F5344CB8AC3E}">
        <p14:creationId xmlns:p14="http://schemas.microsoft.com/office/powerpoint/2010/main" val="288817473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2700"/>
            <a:ext cx="9144000" cy="1104661"/>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CROWDSOURCING GENOME BROWSER</a:t>
            </a:r>
          </a:p>
        </p:txBody>
      </p:sp>
      <p:pic>
        <p:nvPicPr>
          <p:cNvPr id="6" name="Picture 5" descr="999761658_8c1aacb125_z.jpg"/>
          <p:cNvPicPr>
            <a:picLocks noChangeAspect="1"/>
          </p:cNvPicPr>
          <p:nvPr/>
        </p:nvPicPr>
        <p:blipFill rotWithShape="1">
          <a:blip r:embed="rId3">
            <a:extLst>
              <a:ext uri="{28A0092B-C50C-407E-A947-70E740481C1C}">
                <a14:useLocalDpi xmlns:a14="http://schemas.microsoft.com/office/drawing/2010/main" val="0"/>
              </a:ext>
            </a:extLst>
          </a:blip>
          <a:srcRect l="32539" r="10628"/>
          <a:stretch/>
        </p:blipFill>
        <p:spPr>
          <a:xfrm>
            <a:off x="0" y="1091962"/>
            <a:ext cx="4297246" cy="5766037"/>
          </a:xfrm>
          <a:prstGeom prst="rect">
            <a:avLst/>
          </a:prstGeom>
        </p:spPr>
      </p:pic>
      <p:pic>
        <p:nvPicPr>
          <p:cNvPr id="7" name="Picture 6" descr="8733059592_c6f6c156cb_b.jpg"/>
          <p:cNvPicPr>
            <a:picLocks noChangeAspect="1"/>
          </p:cNvPicPr>
          <p:nvPr/>
        </p:nvPicPr>
        <p:blipFill rotWithShape="1">
          <a:blip r:embed="rId4">
            <a:extLst>
              <a:ext uri="{28A0092B-C50C-407E-A947-70E740481C1C}">
                <a14:useLocalDpi xmlns:a14="http://schemas.microsoft.com/office/drawing/2010/main" val="0"/>
              </a:ext>
            </a:extLst>
          </a:blip>
          <a:srcRect l="23281" t="5459" r="26721"/>
          <a:stretch/>
        </p:blipFill>
        <p:spPr>
          <a:xfrm>
            <a:off x="4572000" y="1091962"/>
            <a:ext cx="4572000" cy="5766038"/>
          </a:xfrm>
          <a:prstGeom prst="rect">
            <a:avLst/>
          </a:prstGeom>
        </p:spPr>
      </p:pic>
      <p:sp>
        <p:nvSpPr>
          <p:cNvPr id="8" name="TextBox 7"/>
          <p:cNvSpPr txBox="1"/>
          <p:nvPr/>
        </p:nvSpPr>
        <p:spPr>
          <a:xfrm>
            <a:off x="4572000" y="6581000"/>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Discussion by </a:t>
            </a:r>
            <a:r>
              <a:rPr lang="en-US" sz="1200" dirty="0" err="1" smtClean="0"/>
              <a:t>Bestorg</a:t>
            </a:r>
            <a:r>
              <a:rPr lang="en-US" sz="1200" dirty="0" smtClean="0"/>
              <a:t> on </a:t>
            </a:r>
            <a:r>
              <a:rPr lang="en-US" sz="1200" dirty="0" err="1" smtClean="0"/>
              <a:t>flickr</a:t>
            </a:r>
            <a:r>
              <a:rPr lang="en-US" sz="1200" dirty="0" smtClean="0"/>
              <a:t>, licensed under CC-BY-NC 2.0</a:t>
            </a:r>
            <a:endParaRPr lang="en-US" sz="1200" dirty="0"/>
          </a:p>
        </p:txBody>
      </p:sp>
      <p:sp>
        <p:nvSpPr>
          <p:cNvPr id="9" name="TextBox 8"/>
          <p:cNvSpPr txBox="1"/>
          <p:nvPr/>
        </p:nvSpPr>
        <p:spPr>
          <a:xfrm>
            <a:off x="0" y="6611778"/>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Reading by </a:t>
            </a:r>
            <a:r>
              <a:rPr lang="en-US" sz="1200" dirty="0" err="1" smtClean="0"/>
              <a:t>JanH</a:t>
            </a:r>
            <a:r>
              <a:rPr lang="en-US" sz="1200" dirty="0" smtClean="0"/>
              <a:t> on </a:t>
            </a:r>
            <a:r>
              <a:rPr lang="en-US" sz="1200" dirty="0" err="1" smtClean="0"/>
              <a:t>flickr</a:t>
            </a:r>
            <a:r>
              <a:rPr lang="en-US" sz="1200" dirty="0" smtClean="0"/>
              <a:t>, licensed under CC-BY-NC-SA 2.0</a:t>
            </a:r>
            <a:endParaRPr lang="en-US" sz="1200" dirty="0"/>
          </a:p>
        </p:txBody>
      </p:sp>
    </p:spTree>
    <p:extLst>
      <p:ext uri="{BB962C8B-B14F-4D97-AF65-F5344CB8AC3E}">
        <p14:creationId xmlns:p14="http://schemas.microsoft.com/office/powerpoint/2010/main" val="346653086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nalysis_sta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626" y="152400"/>
            <a:ext cx="6793302" cy="6858000"/>
          </a:xfrm>
          <a:prstGeom prst="rect">
            <a:avLst/>
          </a:prstGeom>
        </p:spPr>
      </p:pic>
      <p:pic>
        <p:nvPicPr>
          <p:cNvPr id="5" name="Picture 4"/>
          <p:cNvPicPr>
            <a:picLocks noChangeAspect="1"/>
          </p:cNvPicPr>
          <p:nvPr/>
        </p:nvPicPr>
        <p:blipFill>
          <a:blip r:embed="rId4"/>
          <a:stretch>
            <a:fillRect/>
          </a:stretch>
        </p:blipFill>
        <p:spPr>
          <a:xfrm>
            <a:off x="722615" y="2468511"/>
            <a:ext cx="2045986" cy="1704990"/>
          </a:xfrm>
          <a:prstGeom prst="rect">
            <a:avLst/>
          </a:prstGeom>
        </p:spPr>
      </p:pic>
      <p:sp>
        <p:nvSpPr>
          <p:cNvPr id="4" name="Rectangle 3"/>
          <p:cNvSpPr/>
          <p:nvPr/>
        </p:nvSpPr>
        <p:spPr>
          <a:xfrm>
            <a:off x="0" y="0"/>
            <a:ext cx="9144000" cy="744486"/>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latin typeface="Helvetica"/>
                <a:cs typeface="Helvetica"/>
              </a:rPr>
              <a:t>g</a:t>
            </a:r>
            <a:r>
              <a:rPr lang="en-US" sz="3600" dirty="0" smtClean="0">
                <a:latin typeface="Helvetica"/>
                <a:cs typeface="Helvetica"/>
              </a:rPr>
              <a:t>ee-</a:t>
            </a:r>
            <a:r>
              <a:rPr lang="en-US" sz="3600" dirty="0" err="1" smtClean="0">
                <a:latin typeface="Helvetica"/>
                <a:cs typeface="Helvetica"/>
              </a:rPr>
              <a:t>fu</a:t>
            </a:r>
            <a:r>
              <a:rPr lang="en-US" sz="3600" dirty="0" smtClean="0">
                <a:latin typeface="Helvetica"/>
                <a:cs typeface="Helvetica"/>
              </a:rPr>
              <a:t> – crowdsourcing genome browser </a:t>
            </a:r>
          </a:p>
        </p:txBody>
      </p:sp>
    </p:spTree>
    <p:extLst>
      <p:ext uri="{BB962C8B-B14F-4D97-AF65-F5344CB8AC3E}">
        <p14:creationId xmlns:p14="http://schemas.microsoft.com/office/powerpoint/2010/main" val="318400795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gee </a:t>
            </a:r>
            <a:r>
              <a:rPr lang="en-US" sz="3600" dirty="0" err="1" smtClean="0">
                <a:latin typeface="Helvetica"/>
                <a:cs typeface="Helvetica"/>
              </a:rPr>
              <a:t>fu</a:t>
            </a:r>
            <a:r>
              <a:rPr lang="en-US" sz="3600" dirty="0" smtClean="0">
                <a:latin typeface="Helvetica"/>
                <a:cs typeface="Helvetica"/>
              </a:rPr>
              <a:t> – in browser annotation</a:t>
            </a:r>
          </a:p>
        </p:txBody>
      </p:sp>
      <p:pic>
        <p:nvPicPr>
          <p:cNvPr id="3" name="Picture 2" descr="dalliance_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054" y="1270000"/>
            <a:ext cx="6004846" cy="5430308"/>
          </a:xfrm>
          <a:prstGeom prst="rect">
            <a:avLst/>
          </a:prstGeom>
        </p:spPr>
      </p:pic>
    </p:spTree>
    <p:extLst>
      <p:ext uri="{BB962C8B-B14F-4D97-AF65-F5344CB8AC3E}">
        <p14:creationId xmlns:p14="http://schemas.microsoft.com/office/powerpoint/2010/main" val="305992765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913465" y="791865"/>
            <a:ext cx="5503334" cy="5571067"/>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913465" y="2929468"/>
            <a:ext cx="5435600" cy="1200329"/>
          </a:xfrm>
          <a:prstGeom prst="rect">
            <a:avLst/>
          </a:prstGeom>
          <a:noFill/>
        </p:spPr>
        <p:txBody>
          <a:bodyPr wrap="square" rtlCol="0">
            <a:spAutoFit/>
          </a:bodyPr>
          <a:lstStyle/>
          <a:p>
            <a:pPr algn="ctr"/>
            <a:r>
              <a:rPr lang="en-US" sz="7200" dirty="0" smtClean="0"/>
              <a:t>Team</a:t>
            </a:r>
            <a:endParaRPr lang="en-US" sz="7200" dirty="0"/>
          </a:p>
        </p:txBody>
      </p:sp>
    </p:spTree>
    <p:extLst>
      <p:ext uri="{BB962C8B-B14F-4D97-AF65-F5344CB8AC3E}">
        <p14:creationId xmlns:p14="http://schemas.microsoft.com/office/powerpoint/2010/main" val="227545296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latin typeface="Helvetica"/>
                <a:cs typeface="Helvetica"/>
              </a:rPr>
              <a:t>g</a:t>
            </a:r>
            <a:r>
              <a:rPr lang="en-US" sz="3600" dirty="0" smtClean="0">
                <a:latin typeface="Helvetica"/>
                <a:cs typeface="Helvetica"/>
              </a:rPr>
              <a:t>ee </a:t>
            </a:r>
            <a:r>
              <a:rPr lang="en-US" sz="3600" dirty="0" err="1" smtClean="0">
                <a:latin typeface="Helvetica"/>
                <a:cs typeface="Helvetica"/>
              </a:rPr>
              <a:t>fu</a:t>
            </a:r>
            <a:r>
              <a:rPr lang="en-US" sz="3600" dirty="0" smtClean="0">
                <a:latin typeface="Helvetica"/>
                <a:cs typeface="Helvetica"/>
              </a:rPr>
              <a:t> – in browser analysis</a:t>
            </a:r>
          </a:p>
        </p:txBody>
      </p:sp>
      <p:pic>
        <p:nvPicPr>
          <p:cNvPr id="2" name="Picture 1" descr="ss_pre_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00" y="1159906"/>
            <a:ext cx="7975600" cy="5698094"/>
          </a:xfrm>
          <a:prstGeom prst="rect">
            <a:avLst/>
          </a:prstGeom>
        </p:spPr>
      </p:pic>
    </p:spTree>
    <p:extLst>
      <p:ext uri="{BB962C8B-B14F-4D97-AF65-F5344CB8AC3E}">
        <p14:creationId xmlns:p14="http://schemas.microsoft.com/office/powerpoint/2010/main" val="256330286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913465" y="791865"/>
            <a:ext cx="5503334" cy="5571067"/>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981199" y="3115734"/>
            <a:ext cx="5435600" cy="923330"/>
          </a:xfrm>
          <a:prstGeom prst="rect">
            <a:avLst/>
          </a:prstGeom>
          <a:noFill/>
        </p:spPr>
        <p:txBody>
          <a:bodyPr wrap="square" rtlCol="0">
            <a:spAutoFit/>
          </a:bodyPr>
          <a:lstStyle/>
          <a:p>
            <a:pPr algn="ctr"/>
            <a:r>
              <a:rPr lang="en-US" sz="5400" dirty="0" err="1" smtClean="0"/>
              <a:t>Fraxinus</a:t>
            </a:r>
            <a:endParaRPr lang="en-US" sz="5400" dirty="0" smtClean="0"/>
          </a:p>
        </p:txBody>
      </p:sp>
    </p:spTree>
    <p:extLst>
      <p:ext uri="{BB962C8B-B14F-4D97-AF65-F5344CB8AC3E}">
        <p14:creationId xmlns:p14="http://schemas.microsoft.com/office/powerpoint/2010/main" val="411569005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umblr_m53vyqvwZ91qh1z3go1_128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36539" cy="6858000"/>
          </a:xfrm>
          <a:prstGeom prst="rect">
            <a:avLst/>
          </a:prstGeom>
        </p:spPr>
      </p:pic>
      <p:sp>
        <p:nvSpPr>
          <p:cNvPr id="7" name="Rectangle 6"/>
          <p:cNvSpPr/>
          <p:nvPr/>
        </p:nvSpPr>
        <p:spPr>
          <a:xfrm>
            <a:off x="0" y="-25163"/>
            <a:ext cx="9144000" cy="7490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Humans love games</a:t>
            </a:r>
          </a:p>
        </p:txBody>
      </p:sp>
    </p:spTree>
    <p:extLst>
      <p:ext uri="{BB962C8B-B14F-4D97-AF65-F5344CB8AC3E}">
        <p14:creationId xmlns:p14="http://schemas.microsoft.com/office/powerpoint/2010/main" val="414059269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Emma\Desktop\TeamCooperRussSpeech\3_screengra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074003"/>
            <a:ext cx="8544212" cy="532233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Team Cooper\03 - Marketing\press releases\Fraxinu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8452" y="-25163"/>
            <a:ext cx="3212960" cy="11786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Team Cooper\03 - Marketing\press releases\Fraxinus\logosba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524" y="5351729"/>
            <a:ext cx="9433048" cy="1749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1442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127000"/>
            <a:ext cx="9144000" cy="6565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03480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02_TImelineofGamePageVisists-log10.pdf"/>
          <p:cNvPicPr>
            <a:picLocks noChangeAspect="1"/>
          </p:cNvPicPr>
          <p:nvPr/>
        </p:nvPicPr>
        <p:blipFill rotWithShape="1">
          <a:blip r:embed="rId3">
            <a:extLst>
              <a:ext uri="{28A0092B-C50C-407E-A947-70E740481C1C}">
                <a14:useLocalDpi xmlns:a14="http://schemas.microsoft.com/office/drawing/2010/main" val="0"/>
              </a:ext>
            </a:extLst>
          </a:blip>
          <a:srcRect l="6942" t="8677" r="3772" b="6188"/>
          <a:stretch/>
        </p:blipFill>
        <p:spPr>
          <a:xfrm>
            <a:off x="2360412" y="846667"/>
            <a:ext cx="5227260" cy="2492143"/>
          </a:xfrm>
          <a:prstGeom prst="rect">
            <a:avLst/>
          </a:prstGeom>
        </p:spPr>
      </p:pic>
      <p:pic>
        <p:nvPicPr>
          <p:cNvPr id="6" name="Picture 5" descr="04_AvgVistDuration.pdf"/>
          <p:cNvPicPr>
            <a:picLocks noChangeAspect="1"/>
          </p:cNvPicPr>
          <p:nvPr/>
        </p:nvPicPr>
        <p:blipFill rotWithShape="1">
          <a:blip r:embed="rId4">
            <a:extLst>
              <a:ext uri="{28A0092B-C50C-407E-A947-70E740481C1C}">
                <a14:useLocalDpi xmlns:a14="http://schemas.microsoft.com/office/drawing/2010/main" val="0"/>
              </a:ext>
            </a:extLst>
          </a:blip>
          <a:srcRect l="4934" t="10038" r="5474"/>
          <a:stretch/>
        </p:blipFill>
        <p:spPr>
          <a:xfrm>
            <a:off x="2295176" y="3474276"/>
            <a:ext cx="5227259" cy="2633449"/>
          </a:xfrm>
          <a:prstGeom prst="rect">
            <a:avLst/>
          </a:prstGeom>
        </p:spPr>
      </p:pic>
      <p:sp>
        <p:nvSpPr>
          <p:cNvPr id="8" name="TextBox 7"/>
          <p:cNvSpPr txBox="1"/>
          <p:nvPr/>
        </p:nvSpPr>
        <p:spPr>
          <a:xfrm>
            <a:off x="1707769" y="2472266"/>
            <a:ext cx="418654" cy="369332"/>
          </a:xfrm>
          <a:prstGeom prst="rect">
            <a:avLst/>
          </a:prstGeom>
          <a:noFill/>
        </p:spPr>
        <p:txBody>
          <a:bodyPr wrap="none" rtlCol="0">
            <a:spAutoFit/>
          </a:bodyPr>
          <a:lstStyle/>
          <a:p>
            <a:r>
              <a:rPr lang="en-US" dirty="0"/>
              <a:t>1</a:t>
            </a:r>
            <a:r>
              <a:rPr lang="en-US" dirty="0" smtClean="0"/>
              <a:t>0</a:t>
            </a:r>
            <a:endParaRPr lang="en-US" dirty="0"/>
          </a:p>
        </p:txBody>
      </p:sp>
      <p:sp>
        <p:nvSpPr>
          <p:cNvPr id="9" name="TextBox 8"/>
          <p:cNvSpPr txBox="1"/>
          <p:nvPr/>
        </p:nvSpPr>
        <p:spPr>
          <a:xfrm>
            <a:off x="1707769" y="1354667"/>
            <a:ext cx="1693333" cy="369332"/>
          </a:xfrm>
          <a:prstGeom prst="rect">
            <a:avLst/>
          </a:prstGeom>
          <a:noFill/>
        </p:spPr>
        <p:txBody>
          <a:bodyPr wrap="square" rtlCol="0">
            <a:spAutoFit/>
          </a:bodyPr>
          <a:lstStyle/>
          <a:p>
            <a:r>
              <a:rPr lang="en-US" dirty="0"/>
              <a:t>1</a:t>
            </a:r>
            <a:r>
              <a:rPr lang="en-US" dirty="0" smtClean="0"/>
              <a:t>000</a:t>
            </a:r>
            <a:endParaRPr lang="en-US" dirty="0"/>
          </a:p>
        </p:txBody>
      </p:sp>
      <p:sp>
        <p:nvSpPr>
          <p:cNvPr id="10" name="TextBox 9"/>
          <p:cNvSpPr txBox="1"/>
          <p:nvPr/>
        </p:nvSpPr>
        <p:spPr>
          <a:xfrm>
            <a:off x="3193295" y="5923059"/>
            <a:ext cx="950764" cy="369332"/>
          </a:xfrm>
          <a:prstGeom prst="rect">
            <a:avLst/>
          </a:prstGeom>
          <a:noFill/>
        </p:spPr>
        <p:txBody>
          <a:bodyPr wrap="none" rtlCol="0">
            <a:spAutoFit/>
          </a:bodyPr>
          <a:lstStyle/>
          <a:p>
            <a:r>
              <a:rPr lang="en-US" dirty="0" smtClean="0"/>
              <a:t>October</a:t>
            </a:r>
            <a:endParaRPr lang="en-US" dirty="0"/>
          </a:p>
        </p:txBody>
      </p:sp>
      <p:sp>
        <p:nvSpPr>
          <p:cNvPr id="11" name="TextBox 10"/>
          <p:cNvSpPr txBox="1"/>
          <p:nvPr/>
        </p:nvSpPr>
        <p:spPr>
          <a:xfrm>
            <a:off x="4974042" y="5923059"/>
            <a:ext cx="906919" cy="369332"/>
          </a:xfrm>
          <a:prstGeom prst="rect">
            <a:avLst/>
          </a:prstGeom>
          <a:noFill/>
        </p:spPr>
        <p:txBody>
          <a:bodyPr wrap="none" rtlCol="0">
            <a:spAutoFit/>
          </a:bodyPr>
          <a:lstStyle/>
          <a:p>
            <a:r>
              <a:rPr lang="en-US" dirty="0" smtClean="0"/>
              <a:t>January</a:t>
            </a:r>
            <a:endParaRPr lang="en-US" dirty="0"/>
          </a:p>
        </p:txBody>
      </p:sp>
      <p:sp>
        <p:nvSpPr>
          <p:cNvPr id="12" name="TextBox 11"/>
          <p:cNvSpPr txBox="1"/>
          <p:nvPr/>
        </p:nvSpPr>
        <p:spPr>
          <a:xfrm>
            <a:off x="6447242" y="5916250"/>
            <a:ext cx="625930" cy="369332"/>
          </a:xfrm>
          <a:prstGeom prst="rect">
            <a:avLst/>
          </a:prstGeom>
          <a:noFill/>
        </p:spPr>
        <p:txBody>
          <a:bodyPr wrap="none" rtlCol="0">
            <a:spAutoFit/>
          </a:bodyPr>
          <a:lstStyle/>
          <a:p>
            <a:r>
              <a:rPr lang="en-US" dirty="0" smtClean="0"/>
              <a:t>April</a:t>
            </a:r>
            <a:endParaRPr lang="en-US" dirty="0"/>
          </a:p>
        </p:txBody>
      </p:sp>
      <p:sp>
        <p:nvSpPr>
          <p:cNvPr id="13" name="TextBox 12"/>
          <p:cNvSpPr txBox="1"/>
          <p:nvPr/>
        </p:nvSpPr>
        <p:spPr>
          <a:xfrm>
            <a:off x="1860169" y="5133743"/>
            <a:ext cx="418654" cy="369332"/>
          </a:xfrm>
          <a:prstGeom prst="rect">
            <a:avLst/>
          </a:prstGeom>
          <a:noFill/>
        </p:spPr>
        <p:txBody>
          <a:bodyPr wrap="none" rtlCol="0">
            <a:spAutoFit/>
          </a:bodyPr>
          <a:lstStyle/>
          <a:p>
            <a:r>
              <a:rPr lang="en-US" dirty="0" smtClean="0"/>
              <a:t>10</a:t>
            </a:r>
            <a:endParaRPr lang="en-US" dirty="0"/>
          </a:p>
        </p:txBody>
      </p:sp>
      <p:sp>
        <p:nvSpPr>
          <p:cNvPr id="14" name="TextBox 13"/>
          <p:cNvSpPr txBox="1"/>
          <p:nvPr/>
        </p:nvSpPr>
        <p:spPr>
          <a:xfrm>
            <a:off x="1860169" y="4608810"/>
            <a:ext cx="418654" cy="369332"/>
          </a:xfrm>
          <a:prstGeom prst="rect">
            <a:avLst/>
          </a:prstGeom>
          <a:noFill/>
        </p:spPr>
        <p:txBody>
          <a:bodyPr wrap="none" rtlCol="0">
            <a:spAutoFit/>
          </a:bodyPr>
          <a:lstStyle/>
          <a:p>
            <a:r>
              <a:rPr lang="en-US" dirty="0"/>
              <a:t>2</a:t>
            </a:r>
            <a:r>
              <a:rPr lang="en-US" dirty="0" smtClean="0"/>
              <a:t>0</a:t>
            </a:r>
            <a:endParaRPr lang="en-US" dirty="0"/>
          </a:p>
        </p:txBody>
      </p:sp>
      <p:sp>
        <p:nvSpPr>
          <p:cNvPr id="15" name="TextBox 14"/>
          <p:cNvSpPr txBox="1"/>
          <p:nvPr/>
        </p:nvSpPr>
        <p:spPr>
          <a:xfrm>
            <a:off x="1876522" y="4066943"/>
            <a:ext cx="418654" cy="369332"/>
          </a:xfrm>
          <a:prstGeom prst="rect">
            <a:avLst/>
          </a:prstGeom>
          <a:noFill/>
        </p:spPr>
        <p:txBody>
          <a:bodyPr wrap="none" rtlCol="0">
            <a:spAutoFit/>
          </a:bodyPr>
          <a:lstStyle/>
          <a:p>
            <a:r>
              <a:rPr lang="en-US" dirty="0"/>
              <a:t>3</a:t>
            </a:r>
            <a:r>
              <a:rPr lang="en-US" dirty="0" smtClean="0"/>
              <a:t>0</a:t>
            </a:r>
            <a:endParaRPr lang="en-US" dirty="0"/>
          </a:p>
        </p:txBody>
      </p:sp>
      <p:sp>
        <p:nvSpPr>
          <p:cNvPr id="16" name="TextBox 15"/>
          <p:cNvSpPr txBox="1"/>
          <p:nvPr/>
        </p:nvSpPr>
        <p:spPr>
          <a:xfrm>
            <a:off x="1898643" y="3598954"/>
            <a:ext cx="418654" cy="369332"/>
          </a:xfrm>
          <a:prstGeom prst="rect">
            <a:avLst/>
          </a:prstGeom>
          <a:noFill/>
        </p:spPr>
        <p:txBody>
          <a:bodyPr wrap="none" rtlCol="0">
            <a:spAutoFit/>
          </a:bodyPr>
          <a:lstStyle/>
          <a:p>
            <a:r>
              <a:rPr lang="en-US" dirty="0" smtClean="0"/>
              <a:t>40</a:t>
            </a:r>
            <a:endParaRPr lang="en-US" dirty="0"/>
          </a:p>
        </p:txBody>
      </p:sp>
      <p:sp>
        <p:nvSpPr>
          <p:cNvPr id="17" name="TextBox 16"/>
          <p:cNvSpPr txBox="1"/>
          <p:nvPr/>
        </p:nvSpPr>
        <p:spPr>
          <a:xfrm>
            <a:off x="0" y="4100293"/>
            <a:ext cx="1818527" cy="1200329"/>
          </a:xfrm>
          <a:prstGeom prst="rect">
            <a:avLst/>
          </a:prstGeom>
          <a:noFill/>
        </p:spPr>
        <p:txBody>
          <a:bodyPr wrap="none" rtlCol="0">
            <a:spAutoFit/>
          </a:bodyPr>
          <a:lstStyle/>
          <a:p>
            <a:pPr algn="ctr"/>
            <a:r>
              <a:rPr lang="en-US" dirty="0" err="1" smtClean="0"/>
              <a:t>Avg</a:t>
            </a:r>
            <a:r>
              <a:rPr lang="en-US" dirty="0" smtClean="0"/>
              <a:t> visit duration</a:t>
            </a:r>
          </a:p>
          <a:p>
            <a:pPr algn="ctr"/>
            <a:r>
              <a:rPr lang="en-US" dirty="0"/>
              <a:t>p</a:t>
            </a:r>
            <a:r>
              <a:rPr lang="en-US" dirty="0" smtClean="0"/>
              <a:t>er visit</a:t>
            </a:r>
          </a:p>
          <a:p>
            <a:pPr algn="ctr"/>
            <a:r>
              <a:rPr lang="en-US" dirty="0"/>
              <a:t>p</a:t>
            </a:r>
            <a:r>
              <a:rPr lang="en-US" dirty="0" smtClean="0"/>
              <a:t>er day </a:t>
            </a:r>
          </a:p>
          <a:p>
            <a:pPr algn="ctr"/>
            <a:r>
              <a:rPr lang="en-US" dirty="0" smtClean="0"/>
              <a:t>(minutes)</a:t>
            </a:r>
            <a:endParaRPr lang="en-US" dirty="0"/>
          </a:p>
        </p:txBody>
      </p:sp>
      <p:sp>
        <p:nvSpPr>
          <p:cNvPr id="18" name="TextBox 17"/>
          <p:cNvSpPr txBox="1"/>
          <p:nvPr/>
        </p:nvSpPr>
        <p:spPr>
          <a:xfrm>
            <a:off x="270995" y="1898471"/>
            <a:ext cx="1436774" cy="369332"/>
          </a:xfrm>
          <a:prstGeom prst="rect">
            <a:avLst/>
          </a:prstGeom>
          <a:noFill/>
        </p:spPr>
        <p:txBody>
          <a:bodyPr wrap="none" rtlCol="0">
            <a:spAutoFit/>
          </a:bodyPr>
          <a:lstStyle/>
          <a:p>
            <a:pPr algn="ctr"/>
            <a:r>
              <a:rPr lang="en-US" dirty="0" smtClean="0"/>
              <a:t>Visits per day</a:t>
            </a:r>
            <a:endParaRPr lang="en-US" dirty="0"/>
          </a:p>
        </p:txBody>
      </p:sp>
      <p:sp>
        <p:nvSpPr>
          <p:cNvPr id="19" name="Rectangle 18"/>
          <p:cNvSpPr/>
          <p:nvPr/>
        </p:nvSpPr>
        <p:spPr>
          <a:xfrm>
            <a:off x="0" y="-25163"/>
            <a:ext cx="9144000" cy="7490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People play </a:t>
            </a:r>
            <a:r>
              <a:rPr lang="en-US" sz="3600" dirty="0" err="1" smtClean="0">
                <a:latin typeface="Helvetica"/>
                <a:cs typeface="Helvetica"/>
              </a:rPr>
              <a:t>Fraxinus</a:t>
            </a:r>
            <a:endParaRPr lang="en-US" sz="3600" dirty="0" smtClean="0">
              <a:latin typeface="Helvetica"/>
              <a:cs typeface="Helvetica"/>
            </a:endParaRPr>
          </a:p>
        </p:txBody>
      </p:sp>
    </p:spTree>
    <p:extLst>
      <p:ext uri="{BB962C8B-B14F-4D97-AF65-F5344CB8AC3E}">
        <p14:creationId xmlns:p14="http://schemas.microsoft.com/office/powerpoint/2010/main" val="229185657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08_Vists_DayofWeek.pdf"/>
          <p:cNvPicPr>
            <a:picLocks noChangeAspect="1"/>
          </p:cNvPicPr>
          <p:nvPr/>
        </p:nvPicPr>
        <p:blipFill rotWithShape="1">
          <a:blip r:embed="rId3">
            <a:extLst>
              <a:ext uri="{28A0092B-C50C-407E-A947-70E740481C1C}">
                <a14:useLocalDpi xmlns:a14="http://schemas.microsoft.com/office/drawing/2010/main" val="0"/>
              </a:ext>
            </a:extLst>
          </a:blip>
          <a:srcRect l="7258" t="8333" b="16667"/>
          <a:stretch/>
        </p:blipFill>
        <p:spPr>
          <a:xfrm>
            <a:off x="757348" y="1317596"/>
            <a:ext cx="3894665" cy="1981201"/>
          </a:xfrm>
          <a:prstGeom prst="rect">
            <a:avLst/>
          </a:prstGeom>
        </p:spPr>
      </p:pic>
      <p:pic>
        <p:nvPicPr>
          <p:cNvPr id="6" name="Picture 5" descr="09_Visits_HourofDay_UK.pdf"/>
          <p:cNvPicPr>
            <a:picLocks noChangeAspect="1"/>
          </p:cNvPicPr>
          <p:nvPr/>
        </p:nvPicPr>
        <p:blipFill rotWithShape="1">
          <a:blip r:embed="rId4">
            <a:extLst>
              <a:ext uri="{28A0092B-C50C-407E-A947-70E740481C1C}">
                <a14:useLocalDpi xmlns:a14="http://schemas.microsoft.com/office/drawing/2010/main" val="0"/>
              </a:ext>
            </a:extLst>
          </a:blip>
          <a:srcRect l="6349" t="9147" b="8536"/>
          <a:stretch/>
        </p:blipFill>
        <p:spPr>
          <a:xfrm>
            <a:off x="757348" y="4047065"/>
            <a:ext cx="3996264" cy="2285999"/>
          </a:xfrm>
          <a:prstGeom prst="rect">
            <a:avLst/>
          </a:prstGeom>
        </p:spPr>
      </p:pic>
      <p:sp>
        <p:nvSpPr>
          <p:cNvPr id="8" name="TextBox 7"/>
          <p:cNvSpPr txBox="1"/>
          <p:nvPr/>
        </p:nvSpPr>
        <p:spPr>
          <a:xfrm rot="16200000">
            <a:off x="-242286" y="2079598"/>
            <a:ext cx="1623536" cy="369332"/>
          </a:xfrm>
          <a:prstGeom prst="rect">
            <a:avLst/>
          </a:prstGeom>
          <a:noFill/>
        </p:spPr>
        <p:txBody>
          <a:bodyPr wrap="none" rtlCol="0">
            <a:spAutoFit/>
          </a:bodyPr>
          <a:lstStyle/>
          <a:p>
            <a:r>
              <a:rPr lang="en-US" dirty="0" smtClean="0"/>
              <a:t>Visit Frequency</a:t>
            </a:r>
            <a:endParaRPr lang="en-US" dirty="0"/>
          </a:p>
        </p:txBody>
      </p:sp>
      <p:sp>
        <p:nvSpPr>
          <p:cNvPr id="9" name="TextBox 8"/>
          <p:cNvSpPr txBox="1"/>
          <p:nvPr/>
        </p:nvSpPr>
        <p:spPr>
          <a:xfrm>
            <a:off x="1328791" y="3298797"/>
            <a:ext cx="625028" cy="369332"/>
          </a:xfrm>
          <a:prstGeom prst="rect">
            <a:avLst/>
          </a:prstGeom>
          <a:noFill/>
        </p:spPr>
        <p:txBody>
          <a:bodyPr wrap="none" rtlCol="0">
            <a:spAutoFit/>
          </a:bodyPr>
          <a:lstStyle/>
          <a:p>
            <a:r>
              <a:rPr lang="en-US" dirty="0" smtClean="0"/>
              <a:t>Mon</a:t>
            </a:r>
            <a:endParaRPr lang="en-US" dirty="0"/>
          </a:p>
        </p:txBody>
      </p:sp>
      <p:sp>
        <p:nvSpPr>
          <p:cNvPr id="10" name="TextBox 9"/>
          <p:cNvSpPr txBox="1"/>
          <p:nvPr/>
        </p:nvSpPr>
        <p:spPr>
          <a:xfrm>
            <a:off x="1952312" y="3298797"/>
            <a:ext cx="533281" cy="369332"/>
          </a:xfrm>
          <a:prstGeom prst="rect">
            <a:avLst/>
          </a:prstGeom>
          <a:noFill/>
        </p:spPr>
        <p:txBody>
          <a:bodyPr wrap="none" rtlCol="0">
            <a:spAutoFit/>
          </a:bodyPr>
          <a:lstStyle/>
          <a:p>
            <a:r>
              <a:rPr lang="en-US" dirty="0" smtClean="0"/>
              <a:t>Tue</a:t>
            </a:r>
            <a:endParaRPr lang="en-US" dirty="0"/>
          </a:p>
        </p:txBody>
      </p:sp>
      <p:sp>
        <p:nvSpPr>
          <p:cNvPr id="11" name="TextBox 10"/>
          <p:cNvSpPr txBox="1"/>
          <p:nvPr/>
        </p:nvSpPr>
        <p:spPr>
          <a:xfrm>
            <a:off x="2485593" y="3298797"/>
            <a:ext cx="626155" cy="369332"/>
          </a:xfrm>
          <a:prstGeom prst="rect">
            <a:avLst/>
          </a:prstGeom>
          <a:noFill/>
        </p:spPr>
        <p:txBody>
          <a:bodyPr wrap="none" rtlCol="0">
            <a:spAutoFit/>
          </a:bodyPr>
          <a:lstStyle/>
          <a:p>
            <a:r>
              <a:rPr lang="en-US" dirty="0" smtClean="0"/>
              <a:t>Wed</a:t>
            </a:r>
            <a:endParaRPr lang="en-US" dirty="0"/>
          </a:p>
        </p:txBody>
      </p:sp>
      <p:sp>
        <p:nvSpPr>
          <p:cNvPr id="12" name="TextBox 11"/>
          <p:cNvSpPr txBox="1"/>
          <p:nvPr/>
        </p:nvSpPr>
        <p:spPr>
          <a:xfrm>
            <a:off x="2993215" y="3298797"/>
            <a:ext cx="620683" cy="369332"/>
          </a:xfrm>
          <a:prstGeom prst="rect">
            <a:avLst/>
          </a:prstGeom>
          <a:noFill/>
        </p:spPr>
        <p:txBody>
          <a:bodyPr wrap="none" rtlCol="0">
            <a:spAutoFit/>
          </a:bodyPr>
          <a:lstStyle/>
          <a:p>
            <a:r>
              <a:rPr lang="en-US" dirty="0" err="1" smtClean="0"/>
              <a:t>Thur</a:t>
            </a:r>
            <a:endParaRPr lang="en-US" dirty="0"/>
          </a:p>
        </p:txBody>
      </p:sp>
      <p:sp>
        <p:nvSpPr>
          <p:cNvPr id="13" name="TextBox 12"/>
          <p:cNvSpPr txBox="1"/>
          <p:nvPr/>
        </p:nvSpPr>
        <p:spPr>
          <a:xfrm>
            <a:off x="3613898" y="3298797"/>
            <a:ext cx="424177" cy="369332"/>
          </a:xfrm>
          <a:prstGeom prst="rect">
            <a:avLst/>
          </a:prstGeom>
          <a:noFill/>
        </p:spPr>
        <p:txBody>
          <a:bodyPr wrap="none" rtlCol="0">
            <a:spAutoFit/>
          </a:bodyPr>
          <a:lstStyle/>
          <a:p>
            <a:r>
              <a:rPr lang="en-US" dirty="0" smtClean="0"/>
              <a:t>Fri</a:t>
            </a:r>
            <a:endParaRPr lang="en-US" dirty="0"/>
          </a:p>
        </p:txBody>
      </p:sp>
      <p:sp>
        <p:nvSpPr>
          <p:cNvPr id="14" name="TextBox 13"/>
          <p:cNvSpPr txBox="1"/>
          <p:nvPr/>
        </p:nvSpPr>
        <p:spPr>
          <a:xfrm>
            <a:off x="4036568" y="3298797"/>
            <a:ext cx="479618" cy="369332"/>
          </a:xfrm>
          <a:prstGeom prst="rect">
            <a:avLst/>
          </a:prstGeom>
          <a:noFill/>
        </p:spPr>
        <p:txBody>
          <a:bodyPr wrap="none" rtlCol="0">
            <a:spAutoFit/>
          </a:bodyPr>
          <a:lstStyle/>
          <a:p>
            <a:r>
              <a:rPr lang="en-US" dirty="0" smtClean="0"/>
              <a:t>Sat</a:t>
            </a:r>
            <a:endParaRPr lang="en-US" dirty="0"/>
          </a:p>
        </p:txBody>
      </p:sp>
      <p:sp>
        <p:nvSpPr>
          <p:cNvPr id="15" name="TextBox 14"/>
          <p:cNvSpPr txBox="1"/>
          <p:nvPr/>
        </p:nvSpPr>
        <p:spPr>
          <a:xfrm>
            <a:off x="757348" y="3298797"/>
            <a:ext cx="533281" cy="369332"/>
          </a:xfrm>
          <a:prstGeom prst="rect">
            <a:avLst/>
          </a:prstGeom>
          <a:noFill/>
        </p:spPr>
        <p:txBody>
          <a:bodyPr wrap="none" rtlCol="0">
            <a:spAutoFit/>
          </a:bodyPr>
          <a:lstStyle/>
          <a:p>
            <a:r>
              <a:rPr lang="en-US" dirty="0" smtClean="0"/>
              <a:t>Sun</a:t>
            </a:r>
            <a:endParaRPr lang="en-US" dirty="0"/>
          </a:p>
        </p:txBody>
      </p:sp>
      <p:sp>
        <p:nvSpPr>
          <p:cNvPr id="16" name="Rectangle 15"/>
          <p:cNvSpPr/>
          <p:nvPr/>
        </p:nvSpPr>
        <p:spPr>
          <a:xfrm>
            <a:off x="0" y="-25163"/>
            <a:ext cx="9144000" cy="1193561"/>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People play </a:t>
            </a:r>
            <a:r>
              <a:rPr lang="en-US" sz="3200" dirty="0" err="1" smtClean="0">
                <a:latin typeface="Helvetica"/>
                <a:cs typeface="Helvetica"/>
              </a:rPr>
              <a:t>Fraxinus</a:t>
            </a:r>
            <a:r>
              <a:rPr lang="en-US" sz="3200" dirty="0" smtClean="0">
                <a:latin typeface="Helvetica"/>
                <a:cs typeface="Helvetica"/>
              </a:rPr>
              <a:t> on Wednesday, at Teatime</a:t>
            </a:r>
          </a:p>
        </p:txBody>
      </p:sp>
      <p:sp>
        <p:nvSpPr>
          <p:cNvPr id="17" name="TextBox 16"/>
          <p:cNvSpPr txBox="1"/>
          <p:nvPr/>
        </p:nvSpPr>
        <p:spPr>
          <a:xfrm rot="16200000">
            <a:off x="-274552" y="4941331"/>
            <a:ext cx="1623536" cy="369332"/>
          </a:xfrm>
          <a:prstGeom prst="rect">
            <a:avLst/>
          </a:prstGeom>
          <a:noFill/>
        </p:spPr>
        <p:txBody>
          <a:bodyPr wrap="none" rtlCol="0">
            <a:spAutoFit/>
          </a:bodyPr>
          <a:lstStyle/>
          <a:p>
            <a:r>
              <a:rPr lang="en-US" dirty="0" smtClean="0"/>
              <a:t>Visit Frequency</a:t>
            </a:r>
            <a:endParaRPr lang="en-US" dirty="0"/>
          </a:p>
        </p:txBody>
      </p:sp>
      <p:sp>
        <p:nvSpPr>
          <p:cNvPr id="18" name="TextBox 17"/>
          <p:cNvSpPr txBox="1"/>
          <p:nvPr/>
        </p:nvSpPr>
        <p:spPr>
          <a:xfrm>
            <a:off x="493105" y="6333064"/>
            <a:ext cx="835686" cy="369332"/>
          </a:xfrm>
          <a:prstGeom prst="rect">
            <a:avLst/>
          </a:prstGeom>
          <a:noFill/>
        </p:spPr>
        <p:txBody>
          <a:bodyPr wrap="none" rtlCol="0">
            <a:spAutoFit/>
          </a:bodyPr>
          <a:lstStyle/>
          <a:p>
            <a:r>
              <a:rPr lang="en-US" dirty="0" smtClean="0"/>
              <a:t>00:00h</a:t>
            </a:r>
            <a:endParaRPr lang="en-US" dirty="0"/>
          </a:p>
        </p:txBody>
      </p:sp>
      <p:sp>
        <p:nvSpPr>
          <p:cNvPr id="19" name="TextBox 18"/>
          <p:cNvSpPr txBox="1"/>
          <p:nvPr/>
        </p:nvSpPr>
        <p:spPr>
          <a:xfrm>
            <a:off x="2157529" y="6333064"/>
            <a:ext cx="835686" cy="369332"/>
          </a:xfrm>
          <a:prstGeom prst="rect">
            <a:avLst/>
          </a:prstGeom>
          <a:noFill/>
        </p:spPr>
        <p:txBody>
          <a:bodyPr wrap="none" rtlCol="0">
            <a:spAutoFit/>
          </a:bodyPr>
          <a:lstStyle/>
          <a:p>
            <a:r>
              <a:rPr lang="en-US" dirty="0" smtClean="0"/>
              <a:t>12:00h</a:t>
            </a:r>
            <a:endParaRPr lang="en-US" dirty="0"/>
          </a:p>
        </p:txBody>
      </p:sp>
      <p:sp>
        <p:nvSpPr>
          <p:cNvPr id="20" name="TextBox 19"/>
          <p:cNvSpPr txBox="1"/>
          <p:nvPr/>
        </p:nvSpPr>
        <p:spPr>
          <a:xfrm>
            <a:off x="4178715" y="6333064"/>
            <a:ext cx="835686" cy="369332"/>
          </a:xfrm>
          <a:prstGeom prst="rect">
            <a:avLst/>
          </a:prstGeom>
          <a:noFill/>
        </p:spPr>
        <p:txBody>
          <a:bodyPr wrap="none" rtlCol="0">
            <a:spAutoFit/>
          </a:bodyPr>
          <a:lstStyle/>
          <a:p>
            <a:r>
              <a:rPr lang="en-US" dirty="0" smtClean="0"/>
              <a:t>23:00h</a:t>
            </a:r>
            <a:endParaRPr lang="en-US" dirty="0"/>
          </a:p>
        </p:txBody>
      </p:sp>
    </p:spTree>
    <p:extLst>
      <p:ext uri="{BB962C8B-B14F-4D97-AF65-F5344CB8AC3E}">
        <p14:creationId xmlns:p14="http://schemas.microsoft.com/office/powerpoint/2010/main" val="46498904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07_VistorType_Timeline.pdf"/>
          <p:cNvPicPr>
            <a:picLocks noChangeAspect="1"/>
          </p:cNvPicPr>
          <p:nvPr/>
        </p:nvPicPr>
        <p:blipFill rotWithShape="1">
          <a:blip r:embed="rId3">
            <a:extLst>
              <a:ext uri="{28A0092B-C50C-407E-A947-70E740481C1C}">
                <a14:useLocalDpi xmlns:a14="http://schemas.microsoft.com/office/drawing/2010/main" val="0"/>
              </a:ext>
            </a:extLst>
          </a:blip>
          <a:srcRect l="10795" t="6383" r="22802" b="4401"/>
          <a:stretch/>
        </p:blipFill>
        <p:spPr>
          <a:xfrm>
            <a:off x="220132" y="2388687"/>
            <a:ext cx="5325125" cy="2978387"/>
          </a:xfrm>
          <a:prstGeom prst="rect">
            <a:avLst/>
          </a:prstGeom>
        </p:spPr>
      </p:pic>
      <p:sp>
        <p:nvSpPr>
          <p:cNvPr id="7" name="Rectangle 6"/>
          <p:cNvSpPr/>
          <p:nvPr/>
        </p:nvSpPr>
        <p:spPr>
          <a:xfrm>
            <a:off x="0" y="1"/>
            <a:ext cx="9144000" cy="8636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We have an engaged community</a:t>
            </a:r>
          </a:p>
        </p:txBody>
      </p:sp>
      <p:pic>
        <p:nvPicPr>
          <p:cNvPr id="8" name="Picture 7" descr="06_VisitDuration_VisitorType.pdf"/>
          <p:cNvPicPr>
            <a:picLocks noChangeAspect="1"/>
          </p:cNvPicPr>
          <p:nvPr/>
        </p:nvPicPr>
        <p:blipFill rotWithShape="1">
          <a:blip r:embed="rId4">
            <a:extLst>
              <a:ext uri="{28A0092B-C50C-407E-A947-70E740481C1C}">
                <a14:useLocalDpi xmlns:a14="http://schemas.microsoft.com/office/drawing/2010/main" val="0"/>
              </a:ext>
            </a:extLst>
          </a:blip>
          <a:srcRect l="9512" t="9933" b="5284"/>
          <a:stretch/>
        </p:blipFill>
        <p:spPr>
          <a:xfrm>
            <a:off x="6299200" y="2388687"/>
            <a:ext cx="2692400" cy="3531721"/>
          </a:xfrm>
          <a:prstGeom prst="rect">
            <a:avLst/>
          </a:prstGeom>
        </p:spPr>
      </p:pic>
      <p:sp>
        <p:nvSpPr>
          <p:cNvPr id="9" name="TextBox 8"/>
          <p:cNvSpPr txBox="1"/>
          <p:nvPr/>
        </p:nvSpPr>
        <p:spPr>
          <a:xfrm>
            <a:off x="890965" y="5329342"/>
            <a:ext cx="950764" cy="369332"/>
          </a:xfrm>
          <a:prstGeom prst="rect">
            <a:avLst/>
          </a:prstGeom>
          <a:noFill/>
        </p:spPr>
        <p:txBody>
          <a:bodyPr wrap="none" rtlCol="0">
            <a:spAutoFit/>
          </a:bodyPr>
          <a:lstStyle/>
          <a:p>
            <a:r>
              <a:rPr lang="en-US" dirty="0" smtClean="0"/>
              <a:t>October</a:t>
            </a:r>
            <a:endParaRPr lang="en-US" dirty="0"/>
          </a:p>
        </p:txBody>
      </p:sp>
      <p:sp>
        <p:nvSpPr>
          <p:cNvPr id="10" name="TextBox 9"/>
          <p:cNvSpPr txBox="1"/>
          <p:nvPr/>
        </p:nvSpPr>
        <p:spPr>
          <a:xfrm>
            <a:off x="2756378" y="5329342"/>
            <a:ext cx="906919" cy="369332"/>
          </a:xfrm>
          <a:prstGeom prst="rect">
            <a:avLst/>
          </a:prstGeom>
          <a:noFill/>
        </p:spPr>
        <p:txBody>
          <a:bodyPr wrap="none" rtlCol="0">
            <a:spAutoFit/>
          </a:bodyPr>
          <a:lstStyle/>
          <a:p>
            <a:r>
              <a:rPr lang="en-US" dirty="0" smtClean="0"/>
              <a:t>January</a:t>
            </a:r>
            <a:endParaRPr lang="en-US" dirty="0"/>
          </a:p>
        </p:txBody>
      </p:sp>
      <p:sp>
        <p:nvSpPr>
          <p:cNvPr id="11" name="TextBox 10"/>
          <p:cNvSpPr txBox="1"/>
          <p:nvPr/>
        </p:nvSpPr>
        <p:spPr>
          <a:xfrm>
            <a:off x="4661077" y="5329342"/>
            <a:ext cx="625930" cy="369332"/>
          </a:xfrm>
          <a:prstGeom prst="rect">
            <a:avLst/>
          </a:prstGeom>
          <a:noFill/>
        </p:spPr>
        <p:txBody>
          <a:bodyPr wrap="none" rtlCol="0">
            <a:spAutoFit/>
          </a:bodyPr>
          <a:lstStyle/>
          <a:p>
            <a:r>
              <a:rPr lang="en-US" dirty="0" smtClean="0"/>
              <a:t>April</a:t>
            </a:r>
            <a:endParaRPr lang="en-US" dirty="0"/>
          </a:p>
        </p:txBody>
      </p:sp>
      <p:sp>
        <p:nvSpPr>
          <p:cNvPr id="12" name="TextBox 11"/>
          <p:cNvSpPr txBox="1"/>
          <p:nvPr/>
        </p:nvSpPr>
        <p:spPr>
          <a:xfrm rot="16200000">
            <a:off x="-186268" y="3759201"/>
            <a:ext cx="652755" cy="369332"/>
          </a:xfrm>
          <a:prstGeom prst="rect">
            <a:avLst/>
          </a:prstGeom>
          <a:noFill/>
        </p:spPr>
        <p:txBody>
          <a:bodyPr wrap="none" rtlCol="0">
            <a:spAutoFit/>
          </a:bodyPr>
          <a:lstStyle/>
          <a:p>
            <a:r>
              <a:rPr lang="en-US" dirty="0" smtClean="0"/>
              <a:t>visits</a:t>
            </a:r>
            <a:endParaRPr lang="en-US" dirty="0"/>
          </a:p>
        </p:txBody>
      </p:sp>
      <p:sp>
        <p:nvSpPr>
          <p:cNvPr id="13" name="TextBox 12"/>
          <p:cNvSpPr txBox="1"/>
          <p:nvPr/>
        </p:nvSpPr>
        <p:spPr>
          <a:xfrm>
            <a:off x="3072991" y="4781882"/>
            <a:ext cx="2472266" cy="369332"/>
          </a:xfrm>
          <a:prstGeom prst="rect">
            <a:avLst/>
          </a:prstGeom>
          <a:noFill/>
        </p:spPr>
        <p:txBody>
          <a:bodyPr wrap="square" rtlCol="0">
            <a:spAutoFit/>
          </a:bodyPr>
          <a:lstStyle/>
          <a:p>
            <a:r>
              <a:rPr lang="en-US" dirty="0" smtClean="0"/>
              <a:t>returning players</a:t>
            </a:r>
            <a:endParaRPr lang="en-US" dirty="0"/>
          </a:p>
        </p:txBody>
      </p:sp>
      <p:sp>
        <p:nvSpPr>
          <p:cNvPr id="14" name="TextBox 13"/>
          <p:cNvSpPr txBox="1"/>
          <p:nvPr/>
        </p:nvSpPr>
        <p:spPr>
          <a:xfrm>
            <a:off x="3072991" y="3432823"/>
            <a:ext cx="2472266" cy="369332"/>
          </a:xfrm>
          <a:prstGeom prst="rect">
            <a:avLst/>
          </a:prstGeom>
          <a:noFill/>
        </p:spPr>
        <p:txBody>
          <a:bodyPr wrap="square" rtlCol="0">
            <a:spAutoFit/>
          </a:bodyPr>
          <a:lstStyle/>
          <a:p>
            <a:r>
              <a:rPr lang="en-US" dirty="0"/>
              <a:t>n</a:t>
            </a:r>
            <a:r>
              <a:rPr lang="en-US" dirty="0" smtClean="0"/>
              <a:t>ew players</a:t>
            </a:r>
            <a:endParaRPr lang="en-US" dirty="0"/>
          </a:p>
        </p:txBody>
      </p:sp>
      <p:sp>
        <p:nvSpPr>
          <p:cNvPr id="15" name="TextBox 14"/>
          <p:cNvSpPr txBox="1"/>
          <p:nvPr/>
        </p:nvSpPr>
        <p:spPr>
          <a:xfrm>
            <a:off x="6519334" y="5931097"/>
            <a:ext cx="1016000" cy="646331"/>
          </a:xfrm>
          <a:prstGeom prst="rect">
            <a:avLst/>
          </a:prstGeom>
          <a:noFill/>
        </p:spPr>
        <p:txBody>
          <a:bodyPr wrap="square" rtlCol="0">
            <a:spAutoFit/>
          </a:bodyPr>
          <a:lstStyle/>
          <a:p>
            <a:r>
              <a:rPr lang="en-US" dirty="0"/>
              <a:t>n</a:t>
            </a:r>
            <a:r>
              <a:rPr lang="en-US" dirty="0" smtClean="0"/>
              <a:t>ew</a:t>
            </a:r>
          </a:p>
          <a:p>
            <a:r>
              <a:rPr lang="en-US" dirty="0" smtClean="0"/>
              <a:t>players</a:t>
            </a:r>
            <a:endParaRPr lang="en-US" dirty="0"/>
          </a:p>
        </p:txBody>
      </p:sp>
      <p:sp>
        <p:nvSpPr>
          <p:cNvPr id="17" name="TextBox 16"/>
          <p:cNvSpPr txBox="1"/>
          <p:nvPr/>
        </p:nvSpPr>
        <p:spPr>
          <a:xfrm>
            <a:off x="7653867" y="5934578"/>
            <a:ext cx="1083733" cy="646331"/>
          </a:xfrm>
          <a:prstGeom prst="rect">
            <a:avLst/>
          </a:prstGeom>
          <a:noFill/>
        </p:spPr>
        <p:txBody>
          <a:bodyPr wrap="square" rtlCol="0">
            <a:spAutoFit/>
          </a:bodyPr>
          <a:lstStyle/>
          <a:p>
            <a:r>
              <a:rPr lang="en-US" dirty="0" smtClean="0"/>
              <a:t>returning </a:t>
            </a:r>
          </a:p>
          <a:p>
            <a:r>
              <a:rPr lang="en-US" dirty="0" smtClean="0"/>
              <a:t>players</a:t>
            </a:r>
            <a:endParaRPr lang="en-US" dirty="0"/>
          </a:p>
        </p:txBody>
      </p:sp>
      <p:sp>
        <p:nvSpPr>
          <p:cNvPr id="18" name="TextBox 17"/>
          <p:cNvSpPr txBox="1"/>
          <p:nvPr/>
        </p:nvSpPr>
        <p:spPr>
          <a:xfrm>
            <a:off x="5914144" y="3063491"/>
            <a:ext cx="418654" cy="369332"/>
          </a:xfrm>
          <a:prstGeom prst="rect">
            <a:avLst/>
          </a:prstGeom>
          <a:noFill/>
        </p:spPr>
        <p:txBody>
          <a:bodyPr wrap="none" rtlCol="0">
            <a:spAutoFit/>
          </a:bodyPr>
          <a:lstStyle/>
          <a:p>
            <a:r>
              <a:rPr lang="en-US" dirty="0" smtClean="0"/>
              <a:t>40</a:t>
            </a:r>
            <a:endParaRPr lang="en-US" dirty="0"/>
          </a:p>
        </p:txBody>
      </p:sp>
      <p:sp>
        <p:nvSpPr>
          <p:cNvPr id="19" name="TextBox 18"/>
          <p:cNvSpPr txBox="1"/>
          <p:nvPr/>
        </p:nvSpPr>
        <p:spPr>
          <a:xfrm>
            <a:off x="5914413" y="4303900"/>
            <a:ext cx="418654" cy="369332"/>
          </a:xfrm>
          <a:prstGeom prst="rect">
            <a:avLst/>
          </a:prstGeom>
          <a:noFill/>
        </p:spPr>
        <p:txBody>
          <a:bodyPr wrap="none" rtlCol="0">
            <a:spAutoFit/>
          </a:bodyPr>
          <a:lstStyle/>
          <a:p>
            <a:r>
              <a:rPr lang="en-US" dirty="0"/>
              <a:t>2</a:t>
            </a:r>
            <a:r>
              <a:rPr lang="en-US" dirty="0" smtClean="0"/>
              <a:t>0</a:t>
            </a:r>
            <a:endParaRPr lang="en-US" dirty="0"/>
          </a:p>
        </p:txBody>
      </p:sp>
      <p:sp>
        <p:nvSpPr>
          <p:cNvPr id="20" name="TextBox 19"/>
          <p:cNvSpPr txBox="1"/>
          <p:nvPr/>
        </p:nvSpPr>
        <p:spPr>
          <a:xfrm>
            <a:off x="1003334" y="2015067"/>
            <a:ext cx="3506088" cy="369332"/>
          </a:xfrm>
          <a:prstGeom prst="rect">
            <a:avLst/>
          </a:prstGeom>
          <a:noFill/>
        </p:spPr>
        <p:txBody>
          <a:bodyPr wrap="none" rtlCol="0">
            <a:spAutoFit/>
          </a:bodyPr>
          <a:lstStyle/>
          <a:p>
            <a:r>
              <a:rPr lang="en-US" dirty="0" smtClean="0"/>
              <a:t>Number of visits by player category</a:t>
            </a:r>
            <a:endParaRPr lang="en-US" dirty="0"/>
          </a:p>
        </p:txBody>
      </p:sp>
      <p:sp>
        <p:nvSpPr>
          <p:cNvPr id="21" name="TextBox 20"/>
          <p:cNvSpPr txBox="1"/>
          <p:nvPr/>
        </p:nvSpPr>
        <p:spPr>
          <a:xfrm>
            <a:off x="6680627" y="1779425"/>
            <a:ext cx="2056973" cy="646331"/>
          </a:xfrm>
          <a:prstGeom prst="rect">
            <a:avLst/>
          </a:prstGeom>
          <a:noFill/>
        </p:spPr>
        <p:txBody>
          <a:bodyPr wrap="none" rtlCol="0">
            <a:spAutoFit/>
          </a:bodyPr>
          <a:lstStyle/>
          <a:p>
            <a:r>
              <a:rPr lang="en-US" dirty="0" smtClean="0"/>
              <a:t>Duration of visits by</a:t>
            </a:r>
          </a:p>
          <a:p>
            <a:r>
              <a:rPr lang="en-US" dirty="0" smtClean="0"/>
              <a:t> player category</a:t>
            </a:r>
            <a:endParaRPr lang="en-US" dirty="0"/>
          </a:p>
        </p:txBody>
      </p:sp>
      <p:sp>
        <p:nvSpPr>
          <p:cNvPr id="22" name="TextBox 21"/>
          <p:cNvSpPr txBox="1"/>
          <p:nvPr/>
        </p:nvSpPr>
        <p:spPr>
          <a:xfrm rot="16200000">
            <a:off x="5782013" y="3749620"/>
            <a:ext cx="633594" cy="369332"/>
          </a:xfrm>
          <a:prstGeom prst="rect">
            <a:avLst/>
          </a:prstGeom>
          <a:noFill/>
        </p:spPr>
        <p:txBody>
          <a:bodyPr wrap="none" rtlCol="0">
            <a:spAutoFit/>
          </a:bodyPr>
          <a:lstStyle/>
          <a:p>
            <a:r>
              <a:rPr lang="en-US" dirty="0" err="1" smtClean="0"/>
              <a:t>mins</a:t>
            </a:r>
            <a:endParaRPr lang="en-US" dirty="0"/>
          </a:p>
        </p:txBody>
      </p:sp>
    </p:spTree>
    <p:extLst>
      <p:ext uri="{BB962C8B-B14F-4D97-AF65-F5344CB8AC3E}">
        <p14:creationId xmlns:p14="http://schemas.microsoft.com/office/powerpoint/2010/main" val="200426734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8636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We have an engaged community</a:t>
            </a:r>
          </a:p>
        </p:txBody>
      </p:sp>
      <p:pic>
        <p:nvPicPr>
          <p:cNvPr id="5" name="Picture 4" descr="timeline_player_1000_andmore_visists.pdf"/>
          <p:cNvPicPr>
            <a:picLocks noChangeAspect="1"/>
          </p:cNvPicPr>
          <p:nvPr/>
        </p:nvPicPr>
        <p:blipFill rotWithShape="1">
          <a:blip r:embed="rId3">
            <a:extLst>
              <a:ext uri="{28A0092B-C50C-407E-A947-70E740481C1C}">
                <a14:useLocalDpi xmlns:a14="http://schemas.microsoft.com/office/drawing/2010/main" val="0"/>
              </a:ext>
            </a:extLst>
          </a:blip>
          <a:srcRect l="4449" b="6370"/>
          <a:stretch/>
        </p:blipFill>
        <p:spPr>
          <a:xfrm>
            <a:off x="406866" y="1405467"/>
            <a:ext cx="8737134" cy="4960392"/>
          </a:xfrm>
          <a:prstGeom prst="rect">
            <a:avLst/>
          </a:prstGeom>
        </p:spPr>
      </p:pic>
      <p:sp>
        <p:nvSpPr>
          <p:cNvPr id="6" name="TextBox 5"/>
          <p:cNvSpPr txBox="1"/>
          <p:nvPr/>
        </p:nvSpPr>
        <p:spPr>
          <a:xfrm rot="16200000">
            <a:off x="-780300" y="3273165"/>
            <a:ext cx="2004999" cy="369333"/>
          </a:xfrm>
          <a:prstGeom prst="rect">
            <a:avLst/>
          </a:prstGeom>
          <a:noFill/>
        </p:spPr>
        <p:txBody>
          <a:bodyPr wrap="square" rtlCol="0">
            <a:spAutoFit/>
          </a:bodyPr>
          <a:lstStyle/>
          <a:p>
            <a:r>
              <a:rPr lang="en-US" dirty="0" smtClean="0"/>
              <a:t>Player Number</a:t>
            </a:r>
            <a:endParaRPr lang="en-US" dirty="0"/>
          </a:p>
        </p:txBody>
      </p:sp>
      <p:sp>
        <p:nvSpPr>
          <p:cNvPr id="7" name="TextBox 6"/>
          <p:cNvSpPr txBox="1"/>
          <p:nvPr/>
        </p:nvSpPr>
        <p:spPr>
          <a:xfrm>
            <a:off x="1805614" y="6365859"/>
            <a:ext cx="950764" cy="369332"/>
          </a:xfrm>
          <a:prstGeom prst="rect">
            <a:avLst/>
          </a:prstGeom>
          <a:noFill/>
        </p:spPr>
        <p:txBody>
          <a:bodyPr wrap="none" rtlCol="0">
            <a:spAutoFit/>
          </a:bodyPr>
          <a:lstStyle/>
          <a:p>
            <a:r>
              <a:rPr lang="en-US" dirty="0" smtClean="0"/>
              <a:t>October</a:t>
            </a:r>
            <a:endParaRPr lang="en-US" dirty="0"/>
          </a:p>
        </p:txBody>
      </p:sp>
      <p:sp>
        <p:nvSpPr>
          <p:cNvPr id="8" name="TextBox 7"/>
          <p:cNvSpPr txBox="1"/>
          <p:nvPr/>
        </p:nvSpPr>
        <p:spPr>
          <a:xfrm>
            <a:off x="4442480" y="6365859"/>
            <a:ext cx="906919" cy="369332"/>
          </a:xfrm>
          <a:prstGeom prst="rect">
            <a:avLst/>
          </a:prstGeom>
          <a:noFill/>
        </p:spPr>
        <p:txBody>
          <a:bodyPr wrap="none" rtlCol="0">
            <a:spAutoFit/>
          </a:bodyPr>
          <a:lstStyle/>
          <a:p>
            <a:r>
              <a:rPr lang="en-US" dirty="0" smtClean="0"/>
              <a:t>January</a:t>
            </a:r>
            <a:endParaRPr lang="en-US" dirty="0"/>
          </a:p>
        </p:txBody>
      </p:sp>
      <p:sp>
        <p:nvSpPr>
          <p:cNvPr id="9" name="TextBox 8"/>
          <p:cNvSpPr txBox="1"/>
          <p:nvPr/>
        </p:nvSpPr>
        <p:spPr>
          <a:xfrm>
            <a:off x="7218259" y="6365859"/>
            <a:ext cx="625930" cy="369332"/>
          </a:xfrm>
          <a:prstGeom prst="rect">
            <a:avLst/>
          </a:prstGeom>
          <a:noFill/>
        </p:spPr>
        <p:txBody>
          <a:bodyPr wrap="none" rtlCol="0">
            <a:spAutoFit/>
          </a:bodyPr>
          <a:lstStyle/>
          <a:p>
            <a:r>
              <a:rPr lang="en-US" dirty="0" smtClean="0"/>
              <a:t>April</a:t>
            </a:r>
            <a:endParaRPr lang="en-US" dirty="0"/>
          </a:p>
        </p:txBody>
      </p:sp>
    </p:spTree>
    <p:extLst>
      <p:ext uri="{BB962C8B-B14F-4D97-AF65-F5344CB8AC3E}">
        <p14:creationId xmlns:p14="http://schemas.microsoft.com/office/powerpoint/2010/main" val="313396081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8636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~35 % of puzzles arranged differently to machine</a:t>
            </a:r>
          </a:p>
        </p:txBody>
      </p:sp>
      <p:pic>
        <p:nvPicPr>
          <p:cNvPr id="2" name="Picture 1" descr="Percent_UserAlignments_DiffBWA.pdf"/>
          <p:cNvPicPr>
            <a:picLocks noChangeAspect="1"/>
          </p:cNvPicPr>
          <p:nvPr/>
        </p:nvPicPr>
        <p:blipFill rotWithShape="1">
          <a:blip r:embed="rId3">
            <a:extLst>
              <a:ext uri="{28A0092B-C50C-407E-A947-70E740481C1C}">
                <a14:useLocalDpi xmlns:a14="http://schemas.microsoft.com/office/drawing/2010/main" val="0"/>
              </a:ext>
            </a:extLst>
          </a:blip>
          <a:srcRect l="4267" t="3551" b="42269"/>
          <a:stretch/>
        </p:blipFill>
        <p:spPr>
          <a:xfrm>
            <a:off x="626533" y="1761067"/>
            <a:ext cx="8517467" cy="4131733"/>
          </a:xfrm>
          <a:prstGeom prst="rect">
            <a:avLst/>
          </a:prstGeom>
        </p:spPr>
      </p:pic>
      <p:sp>
        <p:nvSpPr>
          <p:cNvPr id="3" name="TextBox 2"/>
          <p:cNvSpPr txBox="1"/>
          <p:nvPr/>
        </p:nvSpPr>
        <p:spPr>
          <a:xfrm>
            <a:off x="761999" y="6012934"/>
            <a:ext cx="948267" cy="369332"/>
          </a:xfrm>
          <a:prstGeom prst="rect">
            <a:avLst/>
          </a:prstGeom>
          <a:noFill/>
        </p:spPr>
        <p:txBody>
          <a:bodyPr wrap="square" rtlCol="0">
            <a:spAutoFit/>
          </a:bodyPr>
          <a:lstStyle/>
          <a:p>
            <a:r>
              <a:rPr lang="en-US" dirty="0" smtClean="0"/>
              <a:t>0 %</a:t>
            </a:r>
            <a:endParaRPr lang="en-US" dirty="0"/>
          </a:p>
        </p:txBody>
      </p:sp>
      <p:sp>
        <p:nvSpPr>
          <p:cNvPr id="5" name="TextBox 4"/>
          <p:cNvSpPr txBox="1"/>
          <p:nvPr/>
        </p:nvSpPr>
        <p:spPr>
          <a:xfrm>
            <a:off x="4182532" y="6028267"/>
            <a:ext cx="948267" cy="369332"/>
          </a:xfrm>
          <a:prstGeom prst="rect">
            <a:avLst/>
          </a:prstGeom>
          <a:noFill/>
        </p:spPr>
        <p:txBody>
          <a:bodyPr wrap="square" rtlCol="0">
            <a:spAutoFit/>
          </a:bodyPr>
          <a:lstStyle/>
          <a:p>
            <a:r>
              <a:rPr lang="en-US" dirty="0" smtClean="0"/>
              <a:t>50 %</a:t>
            </a:r>
            <a:endParaRPr lang="en-US" dirty="0"/>
          </a:p>
        </p:txBody>
      </p:sp>
      <p:sp>
        <p:nvSpPr>
          <p:cNvPr id="6" name="TextBox 5"/>
          <p:cNvSpPr txBox="1"/>
          <p:nvPr/>
        </p:nvSpPr>
        <p:spPr>
          <a:xfrm>
            <a:off x="8263465" y="6045201"/>
            <a:ext cx="948267" cy="369332"/>
          </a:xfrm>
          <a:prstGeom prst="rect">
            <a:avLst/>
          </a:prstGeom>
          <a:noFill/>
        </p:spPr>
        <p:txBody>
          <a:bodyPr wrap="square" rtlCol="0">
            <a:spAutoFit/>
          </a:bodyPr>
          <a:lstStyle/>
          <a:p>
            <a:r>
              <a:rPr lang="en-US" dirty="0" smtClean="0"/>
              <a:t>100 %</a:t>
            </a:r>
            <a:endParaRPr lang="en-US" dirty="0"/>
          </a:p>
        </p:txBody>
      </p:sp>
      <p:sp>
        <p:nvSpPr>
          <p:cNvPr id="7" name="TextBox 6"/>
          <p:cNvSpPr txBox="1"/>
          <p:nvPr/>
        </p:nvSpPr>
        <p:spPr>
          <a:xfrm>
            <a:off x="2624667" y="1028468"/>
            <a:ext cx="4470399" cy="461665"/>
          </a:xfrm>
          <a:prstGeom prst="rect">
            <a:avLst/>
          </a:prstGeom>
          <a:noFill/>
        </p:spPr>
        <p:txBody>
          <a:bodyPr wrap="square" rtlCol="0">
            <a:spAutoFit/>
          </a:bodyPr>
          <a:lstStyle/>
          <a:p>
            <a:r>
              <a:rPr lang="en-US" sz="2400" dirty="0" smtClean="0"/>
              <a:t>Puzzles different to computer</a:t>
            </a:r>
            <a:endParaRPr lang="en-US" sz="2400" dirty="0"/>
          </a:p>
        </p:txBody>
      </p:sp>
      <p:sp>
        <p:nvSpPr>
          <p:cNvPr id="8" name="TextBox 7"/>
          <p:cNvSpPr txBox="1"/>
          <p:nvPr/>
        </p:nvSpPr>
        <p:spPr>
          <a:xfrm>
            <a:off x="-33868" y="2032000"/>
            <a:ext cx="1117600" cy="369332"/>
          </a:xfrm>
          <a:prstGeom prst="rect">
            <a:avLst/>
          </a:prstGeom>
          <a:noFill/>
        </p:spPr>
        <p:txBody>
          <a:bodyPr wrap="square" rtlCol="0">
            <a:spAutoFit/>
          </a:bodyPr>
          <a:lstStyle/>
          <a:p>
            <a:r>
              <a:rPr lang="en-US" dirty="0" smtClean="0"/>
              <a:t>6000</a:t>
            </a:r>
            <a:endParaRPr lang="en-US" dirty="0"/>
          </a:p>
        </p:txBody>
      </p:sp>
      <p:sp>
        <p:nvSpPr>
          <p:cNvPr id="9" name="TextBox 8"/>
          <p:cNvSpPr txBox="1"/>
          <p:nvPr/>
        </p:nvSpPr>
        <p:spPr>
          <a:xfrm>
            <a:off x="0" y="3149600"/>
            <a:ext cx="1117600" cy="369332"/>
          </a:xfrm>
          <a:prstGeom prst="rect">
            <a:avLst/>
          </a:prstGeom>
          <a:noFill/>
        </p:spPr>
        <p:txBody>
          <a:bodyPr wrap="square" rtlCol="0">
            <a:spAutoFit/>
          </a:bodyPr>
          <a:lstStyle/>
          <a:p>
            <a:r>
              <a:rPr lang="en-US" dirty="0"/>
              <a:t>4</a:t>
            </a:r>
            <a:r>
              <a:rPr lang="en-US" dirty="0" smtClean="0"/>
              <a:t>000</a:t>
            </a:r>
            <a:endParaRPr lang="en-US" dirty="0"/>
          </a:p>
        </p:txBody>
      </p:sp>
      <p:sp>
        <p:nvSpPr>
          <p:cNvPr id="10" name="TextBox 9"/>
          <p:cNvSpPr txBox="1"/>
          <p:nvPr/>
        </p:nvSpPr>
        <p:spPr>
          <a:xfrm>
            <a:off x="50799" y="4334933"/>
            <a:ext cx="1117600" cy="369332"/>
          </a:xfrm>
          <a:prstGeom prst="rect">
            <a:avLst/>
          </a:prstGeom>
          <a:noFill/>
        </p:spPr>
        <p:txBody>
          <a:bodyPr wrap="square" rtlCol="0">
            <a:spAutoFit/>
          </a:bodyPr>
          <a:lstStyle/>
          <a:p>
            <a:r>
              <a:rPr lang="en-US" dirty="0" smtClean="0"/>
              <a:t>2000</a:t>
            </a:r>
            <a:endParaRPr lang="en-US" dirty="0"/>
          </a:p>
        </p:txBody>
      </p:sp>
    </p:spTree>
    <p:extLst>
      <p:ext uri="{BB962C8B-B14F-4D97-AF65-F5344CB8AC3E}">
        <p14:creationId xmlns:p14="http://schemas.microsoft.com/office/powerpoint/2010/main" val="103540028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CNV0003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7519" y="2"/>
            <a:ext cx="2597208" cy="3905166"/>
          </a:xfrm>
          <a:prstGeom prst="rect">
            <a:avLst/>
          </a:prstGeom>
        </p:spPr>
      </p:pic>
      <p:pic>
        <p:nvPicPr>
          <p:cNvPr id="5" name="Picture 4" descr="CNV00036.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267" y="0"/>
            <a:ext cx="2638626" cy="3905167"/>
          </a:xfrm>
          <a:prstGeom prst="rect">
            <a:avLst/>
          </a:prstGeom>
        </p:spPr>
      </p:pic>
      <p:pic>
        <p:nvPicPr>
          <p:cNvPr id="6" name="Picture 5" descr="CNV00031.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8893" y="1"/>
            <a:ext cx="2638626" cy="3905166"/>
          </a:xfrm>
          <a:prstGeom prst="rect">
            <a:avLst/>
          </a:prstGeom>
        </p:spPr>
      </p:pic>
      <p:pic>
        <p:nvPicPr>
          <p:cNvPr id="7" name="Picture 6" descr="CNV00027.JPG"/>
          <p:cNvPicPr>
            <a:picLocks noChangeAspect="1"/>
          </p:cNvPicPr>
          <p:nvPr/>
        </p:nvPicPr>
        <p:blipFill rotWithShape="1">
          <a:blip r:embed="rId6">
            <a:extLst>
              <a:ext uri="{28A0092B-C50C-407E-A947-70E740481C1C}">
                <a14:useLocalDpi xmlns:a14="http://schemas.microsoft.com/office/drawing/2010/main" val="0"/>
              </a:ext>
            </a:extLst>
          </a:blip>
          <a:srcRect t="33086"/>
          <a:stretch/>
        </p:blipFill>
        <p:spPr>
          <a:xfrm>
            <a:off x="1422400" y="3905167"/>
            <a:ext cx="2977292" cy="2948474"/>
          </a:xfrm>
          <a:prstGeom prst="rect">
            <a:avLst/>
          </a:prstGeom>
        </p:spPr>
      </p:pic>
      <p:pic>
        <p:nvPicPr>
          <p:cNvPr id="8" name="Picture 7" descr="CNV00024.JPG"/>
          <p:cNvPicPr>
            <a:picLocks noChangeAspect="1"/>
          </p:cNvPicPr>
          <p:nvPr/>
        </p:nvPicPr>
        <p:blipFill rotWithShape="1">
          <a:blip r:embed="rId7">
            <a:extLst>
              <a:ext uri="{28A0092B-C50C-407E-A947-70E740481C1C}">
                <a14:useLocalDpi xmlns:a14="http://schemas.microsoft.com/office/drawing/2010/main" val="0"/>
              </a:ext>
            </a:extLst>
          </a:blip>
          <a:srcRect l="29955"/>
          <a:stretch/>
        </p:blipFill>
        <p:spPr>
          <a:xfrm rot="5400000">
            <a:off x="4513908" y="3957312"/>
            <a:ext cx="2948475" cy="2844188"/>
          </a:xfrm>
          <a:prstGeom prst="rect">
            <a:avLst/>
          </a:prstGeom>
        </p:spPr>
      </p:pic>
    </p:spTree>
    <p:extLst>
      <p:ext uri="{BB962C8B-B14F-4D97-AF65-F5344CB8AC3E}">
        <p14:creationId xmlns:p14="http://schemas.microsoft.com/office/powerpoint/2010/main" val="216998966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3"/>
          <p:cNvGraphicFramePr>
            <a:graphicFrameLocks/>
          </p:cNvGraphicFramePr>
          <p:nvPr>
            <p:extLst>
              <p:ext uri="{D42A27DB-BD31-4B8C-83A1-F6EECF244321}">
                <p14:modId xmlns:p14="http://schemas.microsoft.com/office/powerpoint/2010/main" val="1562301645"/>
              </p:ext>
            </p:extLst>
          </p:nvPr>
        </p:nvGraphicFramePr>
        <p:xfrm>
          <a:off x="847614" y="1693334"/>
          <a:ext cx="7297319" cy="3789395"/>
        </p:xfrm>
        <a:graphic>
          <a:graphicData uri="http://schemas.openxmlformats.org/drawingml/2006/table">
            <a:tbl>
              <a:tblPr firstRow="1" bandRow="1">
                <a:tableStyleId>{5C22544A-7EE6-4342-B048-85BDC9FD1C3A}</a:tableStyleId>
              </a:tblPr>
              <a:tblGrid>
                <a:gridCol w="3166559"/>
                <a:gridCol w="1376920"/>
                <a:gridCol w="1376920"/>
                <a:gridCol w="1376920"/>
              </a:tblGrid>
              <a:tr h="1129933">
                <a:tc>
                  <a:txBody>
                    <a:bodyPr/>
                    <a:lstStyle/>
                    <a:p>
                      <a:pPr algn="l"/>
                      <a:endParaRPr lang="en-US" sz="2200" dirty="0"/>
                    </a:p>
                  </a:txBody>
                  <a:tcPr marL="137160" marR="137160" marT="137160" marB="137160" anchor="ctr"/>
                </a:tc>
                <a:tc>
                  <a:txBody>
                    <a:bodyPr/>
                    <a:lstStyle/>
                    <a:p>
                      <a:pPr algn="l"/>
                      <a:r>
                        <a:rPr lang="en-US" sz="2200" dirty="0" smtClean="0"/>
                        <a:t>SNP</a:t>
                      </a:r>
                      <a:endParaRPr lang="en-US" sz="2200" dirty="0"/>
                    </a:p>
                  </a:txBody>
                  <a:tcPr marL="137160" marR="137160" marT="137160" marB="137160" anchor="ctr"/>
                </a:tc>
                <a:tc>
                  <a:txBody>
                    <a:bodyPr/>
                    <a:lstStyle/>
                    <a:p>
                      <a:pPr algn="l"/>
                      <a:r>
                        <a:rPr lang="en-US" sz="2200" dirty="0" smtClean="0"/>
                        <a:t>INDEL</a:t>
                      </a:r>
                      <a:endParaRPr lang="en-US" sz="2200" dirty="0"/>
                    </a:p>
                  </a:txBody>
                  <a:tcPr marL="137160" marR="137160" marT="137160" marB="137160" anchor="ctr"/>
                </a:tc>
                <a:tc>
                  <a:txBody>
                    <a:bodyPr/>
                    <a:lstStyle/>
                    <a:p>
                      <a:pPr algn="l"/>
                      <a:r>
                        <a:rPr lang="en-US" sz="2200" dirty="0" smtClean="0"/>
                        <a:t>Total</a:t>
                      </a:r>
                      <a:endParaRPr lang="en-US" sz="2200" dirty="0"/>
                    </a:p>
                  </a:txBody>
                  <a:tcPr marL="137160" marR="137160" marT="137160" marB="137160" anchor="ctr"/>
                </a:tc>
              </a:tr>
              <a:tr h="985804">
                <a:tc>
                  <a:txBody>
                    <a:bodyPr/>
                    <a:lstStyle/>
                    <a:p>
                      <a:pPr algn="l"/>
                      <a:r>
                        <a:rPr lang="en-US" sz="2200" dirty="0" smtClean="0"/>
                        <a:t>Present in first</a:t>
                      </a:r>
                      <a:r>
                        <a:rPr lang="en-US" sz="2200" baseline="0" dirty="0" smtClean="0"/>
                        <a:t> data set</a:t>
                      </a:r>
                      <a:endParaRPr lang="en-US" sz="2200" dirty="0"/>
                    </a:p>
                  </a:txBody>
                  <a:tcPr marL="137160" marR="137160" marT="137160" marB="137160" anchor="ctr"/>
                </a:tc>
                <a:tc>
                  <a:txBody>
                    <a:bodyPr/>
                    <a:lstStyle/>
                    <a:p>
                      <a:pPr algn="l"/>
                      <a:r>
                        <a:rPr lang="en-US" sz="2200" dirty="0" smtClean="0"/>
                        <a:t>1002</a:t>
                      </a:r>
                      <a:endParaRPr lang="en-US" sz="2200" dirty="0"/>
                    </a:p>
                  </a:txBody>
                  <a:tcPr marL="137160" marR="137160" marT="137160" marB="137160" anchor="ctr"/>
                </a:tc>
                <a:tc>
                  <a:txBody>
                    <a:bodyPr/>
                    <a:lstStyle/>
                    <a:p>
                      <a:pPr algn="l"/>
                      <a:r>
                        <a:rPr lang="en-US" sz="2200" dirty="0" smtClean="0"/>
                        <a:t>160</a:t>
                      </a:r>
                      <a:endParaRPr lang="en-US" sz="2200" dirty="0"/>
                    </a:p>
                  </a:txBody>
                  <a:tcPr marL="137160" marR="137160" marT="137160" marB="137160" anchor="ctr"/>
                </a:tc>
                <a:tc>
                  <a:txBody>
                    <a:bodyPr/>
                    <a:lstStyle/>
                    <a:p>
                      <a:pPr algn="l"/>
                      <a:r>
                        <a:rPr lang="en-US" sz="2200" dirty="0" smtClean="0"/>
                        <a:t>1162</a:t>
                      </a:r>
                      <a:endParaRPr lang="en-US" sz="2200" dirty="0"/>
                    </a:p>
                  </a:txBody>
                  <a:tcPr marL="137160" marR="137160" marT="137160" marB="137160" anchor="ctr"/>
                </a:tc>
              </a:tr>
              <a:tr h="167365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200" u="none" strike="noStrike" dirty="0" smtClean="0">
                          <a:effectLst/>
                        </a:rPr>
                        <a:t>Reads</a:t>
                      </a:r>
                      <a:r>
                        <a:rPr lang="en-US" sz="2200" u="none" strike="noStrike" baseline="0" dirty="0" smtClean="0">
                          <a:effectLst/>
                        </a:rPr>
                        <a:t> with better than</a:t>
                      </a:r>
                      <a:r>
                        <a:rPr lang="en-US" sz="2200" u="none" strike="noStrike" dirty="0" smtClean="0">
                          <a:effectLst/>
                        </a:rPr>
                        <a:t> 1</a:t>
                      </a:r>
                      <a:r>
                        <a:rPr lang="en-US" sz="2200" u="none" strike="noStrike" baseline="0" dirty="0" smtClean="0">
                          <a:effectLst/>
                        </a:rPr>
                        <a:t> % </a:t>
                      </a:r>
                      <a:r>
                        <a:rPr lang="en-US" sz="2200" u="none" strike="noStrike" dirty="0" smtClean="0">
                          <a:effectLst/>
                        </a:rPr>
                        <a:t>identity score improvement</a:t>
                      </a:r>
                      <a:endParaRPr lang="en-US" sz="2200" b="0" i="0" u="none" strike="noStrike" dirty="0" smtClean="0">
                        <a:solidFill>
                          <a:schemeClr val="bg1"/>
                        </a:solidFill>
                        <a:effectLst/>
                        <a:latin typeface="+mn-lt"/>
                      </a:endParaRPr>
                    </a:p>
                  </a:txBody>
                  <a:tcPr marL="137160" marR="137160" marT="137160" marB="137160" anchor="ctr"/>
                </a:tc>
                <a:tc>
                  <a:txBody>
                    <a:bodyPr/>
                    <a:lstStyle/>
                    <a:p>
                      <a:pPr algn="l"/>
                      <a:r>
                        <a:rPr lang="en-US" sz="2200" dirty="0" smtClean="0"/>
                        <a:t>2.7%</a:t>
                      </a:r>
                      <a:endParaRPr lang="en-US" sz="2200" dirty="0"/>
                    </a:p>
                  </a:txBody>
                  <a:tcPr marL="137160" marR="137160" marT="137160" marB="137160" anchor="ctr"/>
                </a:tc>
                <a:tc>
                  <a:txBody>
                    <a:bodyPr/>
                    <a:lstStyle/>
                    <a:p>
                      <a:pPr algn="l"/>
                      <a:r>
                        <a:rPr lang="en-US" sz="2200" dirty="0" smtClean="0"/>
                        <a:t>15%</a:t>
                      </a:r>
                      <a:endParaRPr lang="en-US" sz="2200" dirty="0"/>
                    </a:p>
                  </a:txBody>
                  <a:tcPr marL="137160" marR="137160" marT="137160" marB="137160" anchor="ctr"/>
                </a:tc>
                <a:tc>
                  <a:txBody>
                    <a:bodyPr/>
                    <a:lstStyle/>
                    <a:p>
                      <a:pPr algn="l"/>
                      <a:r>
                        <a:rPr lang="en-US" sz="2200" dirty="0" smtClean="0"/>
                        <a:t>4.4%</a:t>
                      </a:r>
                      <a:endParaRPr lang="en-US" sz="2200" dirty="0"/>
                    </a:p>
                  </a:txBody>
                  <a:tcPr marL="137160" marR="137160" marT="137160" marB="137160" anchor="ctr"/>
                </a:tc>
              </a:tr>
            </a:tbl>
          </a:graphicData>
        </a:graphic>
      </p:graphicFrame>
      <p:sp>
        <p:nvSpPr>
          <p:cNvPr id="4" name="Rectangle 3"/>
          <p:cNvSpPr/>
          <p:nvPr/>
        </p:nvSpPr>
        <p:spPr>
          <a:xfrm>
            <a:off x="0" y="0"/>
            <a:ext cx="9144000" cy="8636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Players better at INDELs by far</a:t>
            </a:r>
          </a:p>
        </p:txBody>
      </p:sp>
    </p:spTree>
    <p:extLst>
      <p:ext uri="{BB962C8B-B14F-4D97-AF65-F5344CB8AC3E}">
        <p14:creationId xmlns:p14="http://schemas.microsoft.com/office/powerpoint/2010/main" val="94142231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913465" y="791865"/>
            <a:ext cx="5503334" cy="5571067"/>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981199" y="3115734"/>
            <a:ext cx="5435600" cy="923330"/>
          </a:xfrm>
          <a:prstGeom prst="rect">
            <a:avLst/>
          </a:prstGeom>
          <a:noFill/>
        </p:spPr>
        <p:txBody>
          <a:bodyPr wrap="square" rtlCol="0">
            <a:spAutoFit/>
          </a:bodyPr>
          <a:lstStyle/>
          <a:p>
            <a:pPr algn="ctr"/>
            <a:r>
              <a:rPr lang="en-US" sz="5400" dirty="0" smtClean="0"/>
              <a:t>Training</a:t>
            </a:r>
          </a:p>
        </p:txBody>
      </p:sp>
    </p:spTree>
    <p:extLst>
      <p:ext uri="{BB962C8B-B14F-4D97-AF65-F5344CB8AC3E}">
        <p14:creationId xmlns:p14="http://schemas.microsoft.com/office/powerpoint/2010/main" val="217864181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15998" y="448734"/>
            <a:ext cx="7162802" cy="1754327"/>
          </a:xfrm>
          <a:prstGeom prst="rect">
            <a:avLst/>
          </a:prstGeom>
          <a:noFill/>
        </p:spPr>
        <p:txBody>
          <a:bodyPr wrap="square" rtlCol="0">
            <a:spAutoFit/>
          </a:bodyPr>
          <a:lstStyle/>
          <a:p>
            <a:pPr algn="ctr"/>
            <a:r>
              <a:rPr lang="en-US" sz="5400" dirty="0" smtClean="0"/>
              <a:t>“Qui docent </a:t>
            </a:r>
            <a:r>
              <a:rPr lang="en-US" sz="5400" dirty="0" err="1" smtClean="0"/>
              <a:t>lanistam</a:t>
            </a:r>
            <a:r>
              <a:rPr lang="en-US" sz="5400" dirty="0"/>
              <a:t>?</a:t>
            </a:r>
            <a:r>
              <a:rPr lang="en-US" sz="5400" dirty="0" smtClean="0"/>
              <a:t>”</a:t>
            </a:r>
          </a:p>
          <a:p>
            <a:pPr algn="ctr"/>
            <a:r>
              <a:rPr lang="en-US" sz="5400" i="1" dirty="0" smtClean="0"/>
              <a:t>Who trains the trainers?</a:t>
            </a:r>
          </a:p>
        </p:txBody>
      </p:sp>
      <p:pic>
        <p:nvPicPr>
          <p:cNvPr id="2" name="Picture 1"/>
          <p:cNvPicPr>
            <a:picLocks noChangeAspect="1"/>
          </p:cNvPicPr>
          <p:nvPr/>
        </p:nvPicPr>
        <p:blipFill>
          <a:blip r:embed="rId3"/>
          <a:stretch>
            <a:fillRect/>
          </a:stretch>
        </p:blipFill>
        <p:spPr>
          <a:xfrm>
            <a:off x="241300" y="3606472"/>
            <a:ext cx="4128610" cy="2743528"/>
          </a:xfrm>
          <a:prstGeom prst="rect">
            <a:avLst/>
          </a:prstGeom>
        </p:spPr>
      </p:pic>
      <p:sp>
        <p:nvSpPr>
          <p:cNvPr id="3" name="TextBox 2"/>
          <p:cNvSpPr txBox="1"/>
          <p:nvPr/>
        </p:nvSpPr>
        <p:spPr>
          <a:xfrm>
            <a:off x="825500" y="2852419"/>
            <a:ext cx="3432350" cy="584776"/>
          </a:xfrm>
          <a:prstGeom prst="rect">
            <a:avLst/>
          </a:prstGeom>
          <a:noFill/>
        </p:spPr>
        <p:txBody>
          <a:bodyPr wrap="none" rtlCol="0">
            <a:spAutoFit/>
          </a:bodyPr>
          <a:lstStyle/>
          <a:p>
            <a:r>
              <a:rPr lang="en-US" sz="3200" dirty="0" smtClean="0"/>
              <a:t>Software Carpentry</a:t>
            </a:r>
            <a:endParaRPr lang="en-US" sz="3200" dirty="0"/>
          </a:p>
        </p:txBody>
      </p:sp>
      <p:sp>
        <p:nvSpPr>
          <p:cNvPr id="6" name="TextBox 5"/>
          <p:cNvSpPr txBox="1"/>
          <p:nvPr/>
        </p:nvSpPr>
        <p:spPr>
          <a:xfrm>
            <a:off x="4610100" y="3949700"/>
            <a:ext cx="3975100" cy="954107"/>
          </a:xfrm>
          <a:prstGeom prst="rect">
            <a:avLst/>
          </a:prstGeom>
          <a:noFill/>
        </p:spPr>
        <p:txBody>
          <a:bodyPr wrap="square" rtlCol="0">
            <a:spAutoFit/>
          </a:bodyPr>
          <a:lstStyle/>
          <a:p>
            <a:pPr marL="285750" indent="-285750">
              <a:buFont typeface="Arial"/>
              <a:buChar char="•"/>
            </a:pPr>
            <a:r>
              <a:rPr lang="en-US" sz="2800" dirty="0" smtClean="0"/>
              <a:t>Educational Psychology</a:t>
            </a:r>
          </a:p>
          <a:p>
            <a:pPr marL="285750" indent="-285750">
              <a:buFont typeface="Arial"/>
              <a:buChar char="•"/>
            </a:pPr>
            <a:r>
              <a:rPr lang="en-US" sz="2800" dirty="0" smtClean="0"/>
              <a:t>Instructional Design</a:t>
            </a:r>
            <a:endParaRPr lang="en-US" sz="2800" dirty="0"/>
          </a:p>
        </p:txBody>
      </p:sp>
    </p:spTree>
    <p:extLst>
      <p:ext uri="{BB962C8B-B14F-4D97-AF65-F5344CB8AC3E}">
        <p14:creationId xmlns:p14="http://schemas.microsoft.com/office/powerpoint/2010/main" val="217864181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913465" y="588666"/>
            <a:ext cx="5503334" cy="5571067"/>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981199" y="2455335"/>
            <a:ext cx="5435600" cy="1754327"/>
          </a:xfrm>
          <a:prstGeom prst="rect">
            <a:avLst/>
          </a:prstGeom>
          <a:noFill/>
        </p:spPr>
        <p:txBody>
          <a:bodyPr wrap="square" rtlCol="0">
            <a:spAutoFit/>
          </a:bodyPr>
          <a:lstStyle/>
          <a:p>
            <a:pPr algn="ctr"/>
            <a:r>
              <a:rPr lang="en-US" sz="5400" dirty="0" smtClean="0"/>
              <a:t>Evolutionary</a:t>
            </a:r>
          </a:p>
          <a:p>
            <a:pPr algn="ctr"/>
            <a:r>
              <a:rPr lang="en-US" sz="5400" dirty="0" smtClean="0"/>
              <a:t>Models</a:t>
            </a:r>
          </a:p>
        </p:txBody>
      </p:sp>
    </p:spTree>
    <p:extLst>
      <p:ext uri="{BB962C8B-B14F-4D97-AF65-F5344CB8AC3E}">
        <p14:creationId xmlns:p14="http://schemas.microsoft.com/office/powerpoint/2010/main" val="94540849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103293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A model for studying rapid evolution in </a:t>
            </a:r>
            <a:r>
              <a:rPr lang="en-US" sz="3200" dirty="0" err="1" smtClean="0">
                <a:latin typeface="Helvetica"/>
                <a:cs typeface="Helvetica"/>
              </a:rPr>
              <a:t>pathosystems</a:t>
            </a:r>
            <a:endParaRPr lang="en-US" sz="3200" dirty="0" smtClean="0">
              <a:latin typeface="Helvetica"/>
              <a:cs typeface="Helvetica"/>
            </a:endParaRPr>
          </a:p>
        </p:txBody>
      </p:sp>
      <p:pic>
        <p:nvPicPr>
          <p:cNvPr id="2" name="Picture 1" descr="basi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32932"/>
            <a:ext cx="9144000" cy="5754830"/>
          </a:xfrm>
          <a:prstGeom prst="rect">
            <a:avLst/>
          </a:prstGeom>
        </p:spPr>
      </p:pic>
    </p:spTree>
    <p:extLst>
      <p:ext uri="{BB962C8B-B14F-4D97-AF65-F5344CB8AC3E}">
        <p14:creationId xmlns:p14="http://schemas.microsoft.com/office/powerpoint/2010/main" val="3728358678"/>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
            <a:ext cx="9144000" cy="103293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Objects in the genome can “mutate”</a:t>
            </a:r>
          </a:p>
        </p:txBody>
      </p:sp>
      <p:pic>
        <p:nvPicPr>
          <p:cNvPr id="6" name="Picture 5" descr="transitions.png"/>
          <p:cNvPicPr>
            <a:picLocks noChangeAspect="1"/>
          </p:cNvPicPr>
          <p:nvPr/>
        </p:nvPicPr>
        <p:blipFill rotWithShape="1">
          <a:blip r:embed="rId3">
            <a:extLst>
              <a:ext uri="{28A0092B-C50C-407E-A947-70E740481C1C}">
                <a14:useLocalDpi xmlns:a14="http://schemas.microsoft.com/office/drawing/2010/main" val="0"/>
              </a:ext>
            </a:extLst>
          </a:blip>
          <a:srcRect t="4642"/>
          <a:stretch/>
        </p:blipFill>
        <p:spPr>
          <a:xfrm>
            <a:off x="1032933" y="1253065"/>
            <a:ext cx="6620933" cy="5197430"/>
          </a:xfrm>
          <a:prstGeom prst="rect">
            <a:avLst/>
          </a:prstGeom>
        </p:spPr>
      </p:pic>
    </p:spTree>
    <p:extLst>
      <p:ext uri="{BB962C8B-B14F-4D97-AF65-F5344CB8AC3E}">
        <p14:creationId xmlns:p14="http://schemas.microsoft.com/office/powerpoint/2010/main" val="30452633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103293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Changes occur in little steps</a:t>
            </a:r>
          </a:p>
        </p:txBody>
      </p:sp>
      <p:pic>
        <p:nvPicPr>
          <p:cNvPr id="3" name="Picture 2" descr="functions.png"/>
          <p:cNvPicPr>
            <a:picLocks noChangeAspect="1"/>
          </p:cNvPicPr>
          <p:nvPr/>
        </p:nvPicPr>
        <p:blipFill rotWithShape="1">
          <a:blip r:embed="rId3">
            <a:extLst>
              <a:ext uri="{28A0092B-C50C-407E-A947-70E740481C1C}">
                <a14:useLocalDpi xmlns:a14="http://schemas.microsoft.com/office/drawing/2010/main" val="0"/>
              </a:ext>
            </a:extLst>
          </a:blip>
          <a:srcRect b="69048"/>
          <a:stretch/>
        </p:blipFill>
        <p:spPr>
          <a:xfrm>
            <a:off x="1540933" y="2211917"/>
            <a:ext cx="5295900" cy="853016"/>
          </a:xfrm>
          <a:prstGeom prst="rect">
            <a:avLst/>
          </a:prstGeom>
        </p:spPr>
      </p:pic>
      <p:sp>
        <p:nvSpPr>
          <p:cNvPr id="2" name="TextBox 1"/>
          <p:cNvSpPr txBox="1"/>
          <p:nvPr/>
        </p:nvSpPr>
        <p:spPr>
          <a:xfrm>
            <a:off x="1" y="4373034"/>
            <a:ext cx="9144000" cy="1938992"/>
          </a:xfrm>
          <a:prstGeom prst="rect">
            <a:avLst/>
          </a:prstGeom>
          <a:noFill/>
        </p:spPr>
        <p:txBody>
          <a:bodyPr wrap="square" rtlCol="0">
            <a:spAutoFit/>
          </a:bodyPr>
          <a:lstStyle/>
          <a:p>
            <a:r>
              <a:rPr lang="en-US" sz="2000" dirty="0" smtClean="0"/>
              <a:t>t = </a:t>
            </a:r>
            <a:r>
              <a:rPr lang="en-US" sz="2000" dirty="0" err="1" smtClean="0"/>
              <a:t>timepoint</a:t>
            </a:r>
            <a:endParaRPr lang="en-US" sz="2000" dirty="0" smtClean="0"/>
          </a:p>
          <a:p>
            <a:r>
              <a:rPr lang="en-US" sz="2000" dirty="0" smtClean="0"/>
              <a:t>“The population of genomes at 1h = each genome at 0h modified by the rules”,</a:t>
            </a:r>
          </a:p>
          <a:p>
            <a:r>
              <a:rPr lang="en-US" sz="2000" dirty="0" smtClean="0"/>
              <a:t>“The population of genomes at 2h = each genome at 1h modified by the rules”,</a:t>
            </a:r>
          </a:p>
          <a:p>
            <a:r>
              <a:rPr lang="en-US" sz="2000" dirty="0" smtClean="0"/>
              <a:t>“The population at 3h … </a:t>
            </a:r>
            <a:r>
              <a:rPr lang="en-US" sz="2000" dirty="0" err="1" smtClean="0"/>
              <a:t>etc</a:t>
            </a:r>
            <a:r>
              <a:rPr lang="en-US" sz="2000" dirty="0" smtClean="0"/>
              <a:t>”,</a:t>
            </a:r>
          </a:p>
          <a:p>
            <a:endParaRPr lang="en-US" sz="2000" dirty="0"/>
          </a:p>
          <a:p>
            <a:r>
              <a:rPr lang="en-US" sz="2000" dirty="0" smtClean="0"/>
              <a:t>“A starting population, 0, is chosen”</a:t>
            </a:r>
            <a:endParaRPr lang="en-US" sz="2000" dirty="0"/>
          </a:p>
        </p:txBody>
      </p:sp>
      <p:sp>
        <p:nvSpPr>
          <p:cNvPr id="5" name="TextBox 4"/>
          <p:cNvSpPr txBox="1"/>
          <p:nvPr/>
        </p:nvSpPr>
        <p:spPr>
          <a:xfrm>
            <a:off x="5283200" y="3014133"/>
            <a:ext cx="1790700" cy="369332"/>
          </a:xfrm>
          <a:prstGeom prst="rect">
            <a:avLst/>
          </a:prstGeom>
          <a:noFill/>
        </p:spPr>
        <p:txBody>
          <a:bodyPr wrap="square" rtlCol="0">
            <a:spAutoFit/>
          </a:bodyPr>
          <a:lstStyle/>
          <a:p>
            <a:r>
              <a:rPr lang="en-US" dirty="0" smtClean="0"/>
              <a:t>(previous time)</a:t>
            </a:r>
            <a:endParaRPr lang="en-US" dirty="0"/>
          </a:p>
        </p:txBody>
      </p:sp>
      <p:sp>
        <p:nvSpPr>
          <p:cNvPr id="6" name="TextBox 5"/>
          <p:cNvSpPr txBox="1"/>
          <p:nvPr/>
        </p:nvSpPr>
        <p:spPr>
          <a:xfrm>
            <a:off x="152400" y="3898669"/>
            <a:ext cx="4305300" cy="461665"/>
          </a:xfrm>
          <a:prstGeom prst="rect">
            <a:avLst/>
          </a:prstGeom>
          <a:noFill/>
        </p:spPr>
        <p:txBody>
          <a:bodyPr wrap="square" rtlCol="0">
            <a:spAutoFit/>
          </a:bodyPr>
          <a:lstStyle/>
          <a:p>
            <a:r>
              <a:rPr lang="en-US" sz="2400" i="1" dirty="0" smtClean="0"/>
              <a:t>F(W) = modification rules</a:t>
            </a:r>
            <a:endParaRPr lang="en-US" sz="2400" i="1" dirty="0"/>
          </a:p>
        </p:txBody>
      </p:sp>
    </p:spTree>
    <p:extLst>
      <p:ext uri="{BB962C8B-B14F-4D97-AF65-F5344CB8AC3E}">
        <p14:creationId xmlns:p14="http://schemas.microsoft.com/office/powerpoint/2010/main" val="2122561599"/>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103293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The value of “W-ness” is computed for each genome </a:t>
            </a:r>
          </a:p>
        </p:txBody>
      </p:sp>
      <p:pic>
        <p:nvPicPr>
          <p:cNvPr id="3" name="Picture 2" descr="functions.png"/>
          <p:cNvPicPr>
            <a:picLocks noChangeAspect="1"/>
          </p:cNvPicPr>
          <p:nvPr/>
        </p:nvPicPr>
        <p:blipFill rotWithShape="1">
          <a:blip r:embed="rId3">
            <a:extLst>
              <a:ext uri="{28A0092B-C50C-407E-A947-70E740481C1C}">
                <a14:useLocalDpi xmlns:a14="http://schemas.microsoft.com/office/drawing/2010/main" val="0"/>
              </a:ext>
            </a:extLst>
          </a:blip>
          <a:srcRect t="32181" b="33410"/>
          <a:stretch/>
        </p:blipFill>
        <p:spPr>
          <a:xfrm>
            <a:off x="529409" y="4478448"/>
            <a:ext cx="4006850" cy="717454"/>
          </a:xfrm>
          <a:prstGeom prst="rect">
            <a:avLst/>
          </a:prstGeom>
        </p:spPr>
      </p:pic>
      <p:grpSp>
        <p:nvGrpSpPr>
          <p:cNvPr id="26" name="Group 25"/>
          <p:cNvGrpSpPr/>
          <p:nvPr/>
        </p:nvGrpSpPr>
        <p:grpSpPr>
          <a:xfrm>
            <a:off x="-749" y="1192828"/>
            <a:ext cx="4406900" cy="2428818"/>
            <a:chOff x="3873500" y="1236133"/>
            <a:chExt cx="4406900" cy="2508030"/>
          </a:xfrm>
        </p:grpSpPr>
        <p:pic>
          <p:nvPicPr>
            <p:cNvPr id="5" name="Picture 4" descr="basic.png"/>
            <p:cNvPicPr>
              <a:picLocks noChangeAspect="1"/>
            </p:cNvPicPr>
            <p:nvPr/>
          </p:nvPicPr>
          <p:blipFill rotWithShape="1">
            <a:blip r:embed="rId4">
              <a:extLst>
                <a:ext uri="{28A0092B-C50C-407E-A947-70E740481C1C}">
                  <a14:useLocalDpi xmlns:a14="http://schemas.microsoft.com/office/drawing/2010/main" val="0"/>
                </a:ext>
              </a:extLst>
            </a:blip>
            <a:srcRect l="71297" t="3531" r="5369" b="75578"/>
            <a:stretch/>
          </p:blipFill>
          <p:spPr>
            <a:xfrm>
              <a:off x="3873500" y="1236133"/>
              <a:ext cx="4406900" cy="2483256"/>
            </a:xfrm>
            <a:prstGeom prst="rect">
              <a:avLst/>
            </a:prstGeom>
          </p:spPr>
        </p:pic>
        <p:sp>
          <p:nvSpPr>
            <p:cNvPr id="6" name="TextBox 5"/>
            <p:cNvSpPr txBox="1"/>
            <p:nvPr/>
          </p:nvSpPr>
          <p:spPr>
            <a:xfrm>
              <a:off x="7516959" y="1462669"/>
              <a:ext cx="301660" cy="369332"/>
            </a:xfrm>
            <a:prstGeom prst="rect">
              <a:avLst/>
            </a:prstGeom>
            <a:noFill/>
          </p:spPr>
          <p:txBody>
            <a:bodyPr wrap="none" rtlCol="0">
              <a:spAutoFit/>
            </a:bodyPr>
            <a:lstStyle/>
            <a:p>
              <a:r>
                <a:rPr lang="en-US" dirty="0"/>
                <a:t>3</a:t>
              </a:r>
            </a:p>
          </p:txBody>
        </p:sp>
        <p:sp>
          <p:nvSpPr>
            <p:cNvPr id="7" name="TextBox 6"/>
            <p:cNvSpPr txBox="1"/>
            <p:nvPr/>
          </p:nvSpPr>
          <p:spPr>
            <a:xfrm>
              <a:off x="4844503" y="1445736"/>
              <a:ext cx="301660" cy="369332"/>
            </a:xfrm>
            <a:prstGeom prst="rect">
              <a:avLst/>
            </a:prstGeom>
            <a:noFill/>
          </p:spPr>
          <p:txBody>
            <a:bodyPr wrap="none" rtlCol="0">
              <a:spAutoFit/>
            </a:bodyPr>
            <a:lstStyle/>
            <a:p>
              <a:r>
                <a:rPr lang="en-US" dirty="0" smtClean="0"/>
                <a:t>1</a:t>
              </a:r>
              <a:endParaRPr lang="en-US" dirty="0"/>
            </a:p>
          </p:txBody>
        </p:sp>
        <p:sp>
          <p:nvSpPr>
            <p:cNvPr id="8" name="TextBox 7"/>
            <p:cNvSpPr txBox="1"/>
            <p:nvPr/>
          </p:nvSpPr>
          <p:spPr>
            <a:xfrm>
              <a:off x="6300770" y="1462669"/>
              <a:ext cx="301660" cy="369332"/>
            </a:xfrm>
            <a:prstGeom prst="rect">
              <a:avLst/>
            </a:prstGeom>
            <a:noFill/>
          </p:spPr>
          <p:txBody>
            <a:bodyPr wrap="none" rtlCol="0">
              <a:spAutoFit/>
            </a:bodyPr>
            <a:lstStyle/>
            <a:p>
              <a:r>
                <a:rPr lang="en-US" dirty="0"/>
                <a:t>2</a:t>
              </a:r>
            </a:p>
          </p:txBody>
        </p:sp>
        <p:sp>
          <p:nvSpPr>
            <p:cNvPr id="9" name="TextBox 8"/>
            <p:cNvSpPr txBox="1"/>
            <p:nvPr/>
          </p:nvSpPr>
          <p:spPr>
            <a:xfrm>
              <a:off x="4234903" y="3370192"/>
              <a:ext cx="295236" cy="369332"/>
            </a:xfrm>
            <a:prstGeom prst="rect">
              <a:avLst/>
            </a:prstGeom>
            <a:noFill/>
          </p:spPr>
          <p:txBody>
            <a:bodyPr wrap="none" rtlCol="0">
              <a:spAutoFit/>
            </a:bodyPr>
            <a:lstStyle/>
            <a:p>
              <a:r>
                <a:rPr lang="en-US" dirty="0"/>
                <a:t>a</a:t>
              </a:r>
            </a:p>
          </p:txBody>
        </p:sp>
        <p:sp>
          <p:nvSpPr>
            <p:cNvPr id="10" name="TextBox 9"/>
            <p:cNvSpPr txBox="1"/>
            <p:nvPr/>
          </p:nvSpPr>
          <p:spPr>
            <a:xfrm>
              <a:off x="4682539" y="3370192"/>
              <a:ext cx="305943" cy="369332"/>
            </a:xfrm>
            <a:prstGeom prst="rect">
              <a:avLst/>
            </a:prstGeom>
            <a:noFill/>
          </p:spPr>
          <p:txBody>
            <a:bodyPr wrap="none" rtlCol="0">
              <a:spAutoFit/>
            </a:bodyPr>
            <a:lstStyle/>
            <a:p>
              <a:r>
                <a:rPr lang="en-US" dirty="0" smtClean="0"/>
                <a:t>b</a:t>
              </a:r>
              <a:endParaRPr lang="en-US" dirty="0"/>
            </a:p>
          </p:txBody>
        </p:sp>
        <p:sp>
          <p:nvSpPr>
            <p:cNvPr id="11" name="TextBox 10"/>
            <p:cNvSpPr txBox="1"/>
            <p:nvPr/>
          </p:nvSpPr>
          <p:spPr>
            <a:xfrm>
              <a:off x="5117097" y="3374831"/>
              <a:ext cx="282274" cy="369332"/>
            </a:xfrm>
            <a:prstGeom prst="rect">
              <a:avLst/>
            </a:prstGeom>
            <a:noFill/>
          </p:spPr>
          <p:txBody>
            <a:bodyPr wrap="none" rtlCol="0">
              <a:spAutoFit/>
            </a:bodyPr>
            <a:lstStyle/>
            <a:p>
              <a:r>
                <a:rPr lang="en-US" dirty="0" smtClean="0"/>
                <a:t>c</a:t>
              </a:r>
              <a:endParaRPr lang="en-US" dirty="0"/>
            </a:p>
          </p:txBody>
        </p:sp>
        <p:sp>
          <p:nvSpPr>
            <p:cNvPr id="12" name="TextBox 11"/>
            <p:cNvSpPr txBox="1"/>
            <p:nvPr/>
          </p:nvSpPr>
          <p:spPr>
            <a:xfrm>
              <a:off x="5551771" y="3374831"/>
              <a:ext cx="305943" cy="369332"/>
            </a:xfrm>
            <a:prstGeom prst="rect">
              <a:avLst/>
            </a:prstGeom>
            <a:noFill/>
          </p:spPr>
          <p:txBody>
            <a:bodyPr wrap="none" rtlCol="0">
              <a:spAutoFit/>
            </a:bodyPr>
            <a:lstStyle/>
            <a:p>
              <a:r>
                <a:rPr lang="en-US" dirty="0" smtClean="0"/>
                <a:t>d</a:t>
              </a:r>
              <a:endParaRPr lang="en-US" dirty="0"/>
            </a:p>
          </p:txBody>
        </p:sp>
        <p:sp>
          <p:nvSpPr>
            <p:cNvPr id="13" name="TextBox 12"/>
            <p:cNvSpPr txBox="1"/>
            <p:nvPr/>
          </p:nvSpPr>
          <p:spPr>
            <a:xfrm>
              <a:off x="5936247" y="3371868"/>
              <a:ext cx="299519" cy="369332"/>
            </a:xfrm>
            <a:prstGeom prst="rect">
              <a:avLst/>
            </a:prstGeom>
            <a:noFill/>
          </p:spPr>
          <p:txBody>
            <a:bodyPr wrap="none" rtlCol="0">
              <a:spAutoFit/>
            </a:bodyPr>
            <a:lstStyle/>
            <a:p>
              <a:r>
                <a:rPr lang="en-US" dirty="0" smtClean="0"/>
                <a:t>e</a:t>
              </a:r>
              <a:endParaRPr lang="en-US" dirty="0"/>
            </a:p>
          </p:txBody>
        </p:sp>
        <p:sp>
          <p:nvSpPr>
            <p:cNvPr id="14" name="TextBox 13"/>
            <p:cNvSpPr txBox="1"/>
            <p:nvPr/>
          </p:nvSpPr>
          <p:spPr>
            <a:xfrm>
              <a:off x="6407083" y="3374831"/>
              <a:ext cx="261610" cy="369332"/>
            </a:xfrm>
            <a:prstGeom prst="rect">
              <a:avLst/>
            </a:prstGeom>
            <a:noFill/>
          </p:spPr>
          <p:txBody>
            <a:bodyPr wrap="none" rtlCol="0">
              <a:spAutoFit/>
            </a:bodyPr>
            <a:lstStyle/>
            <a:p>
              <a:r>
                <a:rPr lang="en-US" dirty="0" smtClean="0"/>
                <a:t>f</a:t>
              </a:r>
              <a:endParaRPr lang="en-US" dirty="0"/>
            </a:p>
          </p:txBody>
        </p:sp>
        <p:sp>
          <p:nvSpPr>
            <p:cNvPr id="15" name="TextBox 14"/>
            <p:cNvSpPr txBox="1"/>
            <p:nvPr/>
          </p:nvSpPr>
          <p:spPr>
            <a:xfrm>
              <a:off x="6806197" y="3350057"/>
              <a:ext cx="293319" cy="369332"/>
            </a:xfrm>
            <a:prstGeom prst="rect">
              <a:avLst/>
            </a:prstGeom>
            <a:noFill/>
          </p:spPr>
          <p:txBody>
            <a:bodyPr wrap="none" rtlCol="0">
              <a:spAutoFit/>
            </a:bodyPr>
            <a:lstStyle/>
            <a:p>
              <a:r>
                <a:rPr lang="en-US" dirty="0" smtClean="0"/>
                <a:t>g</a:t>
              </a:r>
              <a:endParaRPr lang="en-US" dirty="0"/>
            </a:p>
          </p:txBody>
        </p:sp>
        <p:sp>
          <p:nvSpPr>
            <p:cNvPr id="16" name="TextBox 15"/>
            <p:cNvSpPr txBox="1"/>
            <p:nvPr/>
          </p:nvSpPr>
          <p:spPr>
            <a:xfrm>
              <a:off x="7251916" y="3370192"/>
              <a:ext cx="305943" cy="369332"/>
            </a:xfrm>
            <a:prstGeom prst="rect">
              <a:avLst/>
            </a:prstGeom>
            <a:noFill/>
          </p:spPr>
          <p:txBody>
            <a:bodyPr wrap="none" rtlCol="0">
              <a:spAutoFit/>
            </a:bodyPr>
            <a:lstStyle/>
            <a:p>
              <a:r>
                <a:rPr lang="en-US" dirty="0" smtClean="0"/>
                <a:t>h</a:t>
              </a:r>
              <a:endParaRPr lang="en-US" dirty="0"/>
            </a:p>
          </p:txBody>
        </p:sp>
        <p:sp>
          <p:nvSpPr>
            <p:cNvPr id="17" name="TextBox 16"/>
            <p:cNvSpPr txBox="1"/>
            <p:nvPr/>
          </p:nvSpPr>
          <p:spPr>
            <a:xfrm>
              <a:off x="7699799" y="3349431"/>
              <a:ext cx="237640" cy="369332"/>
            </a:xfrm>
            <a:prstGeom prst="rect">
              <a:avLst/>
            </a:prstGeom>
            <a:noFill/>
          </p:spPr>
          <p:txBody>
            <a:bodyPr wrap="none" rtlCol="0">
              <a:spAutoFit/>
            </a:bodyPr>
            <a:lstStyle/>
            <a:p>
              <a:r>
                <a:rPr lang="en-US" dirty="0" err="1" smtClean="0"/>
                <a:t>i</a:t>
              </a:r>
              <a:endParaRPr lang="en-US" dirty="0"/>
            </a:p>
          </p:txBody>
        </p:sp>
      </p:grpSp>
      <p:graphicFrame>
        <p:nvGraphicFramePr>
          <p:cNvPr id="18" name="Table 17"/>
          <p:cNvGraphicFramePr>
            <a:graphicFrameLocks noGrp="1"/>
          </p:cNvGraphicFramePr>
          <p:nvPr>
            <p:extLst>
              <p:ext uri="{D42A27DB-BD31-4B8C-83A1-F6EECF244321}">
                <p14:modId xmlns:p14="http://schemas.microsoft.com/office/powerpoint/2010/main" val="1143594025"/>
              </p:ext>
            </p:extLst>
          </p:nvPr>
        </p:nvGraphicFramePr>
        <p:xfrm>
          <a:off x="5707557" y="1648662"/>
          <a:ext cx="2762252" cy="1828800"/>
        </p:xfrm>
        <a:graphic>
          <a:graphicData uri="http://schemas.openxmlformats.org/drawingml/2006/table">
            <a:tbl>
              <a:tblPr firstRow="1" bandRow="1">
                <a:tableStyleId>{2D5ABB26-0587-4C30-8999-92F81FD0307C}</a:tableStyleId>
              </a:tblPr>
              <a:tblGrid>
                <a:gridCol w="690563"/>
                <a:gridCol w="690563"/>
                <a:gridCol w="690563"/>
                <a:gridCol w="690563"/>
              </a:tblGrid>
              <a:tr h="357823">
                <a:tc>
                  <a:txBody>
                    <a:bodyPr/>
                    <a:lstStyle/>
                    <a:p>
                      <a:endParaRPr lang="en-US" dirty="0"/>
                    </a:p>
                  </a:txBody>
                  <a:tcPr>
                    <a:solidFill>
                      <a:schemeClr val="bg1">
                        <a:lumMod val="85000"/>
                      </a:schemeClr>
                    </a:solidFill>
                  </a:tcPr>
                </a:tc>
                <a:tc>
                  <a:txBody>
                    <a:bodyPr/>
                    <a:lstStyle/>
                    <a:p>
                      <a:r>
                        <a:rPr lang="en-US" dirty="0" smtClean="0"/>
                        <a:t>1</a:t>
                      </a:r>
                      <a:endParaRPr lang="en-US" dirty="0"/>
                    </a:p>
                  </a:txBody>
                  <a:tcPr>
                    <a:solidFill>
                      <a:schemeClr val="bg1">
                        <a:lumMod val="85000"/>
                      </a:schemeClr>
                    </a:solidFill>
                  </a:tcPr>
                </a:tc>
                <a:tc>
                  <a:txBody>
                    <a:bodyPr/>
                    <a:lstStyle/>
                    <a:p>
                      <a:r>
                        <a:rPr lang="en-US" dirty="0" smtClean="0"/>
                        <a:t>2</a:t>
                      </a:r>
                      <a:endParaRPr lang="en-US" dirty="0"/>
                    </a:p>
                  </a:txBody>
                  <a:tcPr>
                    <a:solidFill>
                      <a:schemeClr val="bg1">
                        <a:lumMod val="85000"/>
                      </a:schemeClr>
                    </a:solidFill>
                  </a:tcPr>
                </a:tc>
                <a:tc>
                  <a:txBody>
                    <a:bodyPr/>
                    <a:lstStyle/>
                    <a:p>
                      <a:r>
                        <a:rPr lang="en-US" dirty="0" smtClean="0"/>
                        <a:t>3</a:t>
                      </a:r>
                      <a:endParaRPr lang="en-US" dirty="0"/>
                    </a:p>
                  </a:txBody>
                  <a:tcPr>
                    <a:solidFill>
                      <a:schemeClr val="bg1">
                        <a:lumMod val="85000"/>
                      </a:schemeClr>
                    </a:solidFill>
                  </a:tcPr>
                </a:tc>
              </a:tr>
              <a:tr h="357823">
                <a:tc>
                  <a:txBody>
                    <a:bodyPr/>
                    <a:lstStyle/>
                    <a:p>
                      <a:r>
                        <a:rPr lang="en-US" dirty="0" smtClean="0"/>
                        <a:t>a</a:t>
                      </a:r>
                      <a:endParaRPr lang="en-US" dirty="0"/>
                    </a:p>
                  </a:txBody>
                  <a:tcPr>
                    <a:solidFill>
                      <a:schemeClr val="bg1">
                        <a:lumMod val="85000"/>
                      </a:schemeClr>
                    </a:solidFill>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r>
              <a:tr h="357823">
                <a:tc>
                  <a:txBody>
                    <a:bodyPr/>
                    <a:lstStyle/>
                    <a:p>
                      <a:r>
                        <a:rPr lang="en-US" dirty="0" smtClean="0"/>
                        <a:t>b</a:t>
                      </a:r>
                      <a:endParaRPr lang="en-US" dirty="0"/>
                    </a:p>
                  </a:txBody>
                  <a:tcPr>
                    <a:solidFill>
                      <a:schemeClr val="bg1">
                        <a:lumMod val="85000"/>
                      </a:schemeClr>
                    </a:solidFill>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57823">
                <a:tc>
                  <a:txBody>
                    <a:bodyPr/>
                    <a:lstStyle/>
                    <a:p>
                      <a:r>
                        <a:rPr lang="en-US" dirty="0" smtClean="0"/>
                        <a:t>c</a:t>
                      </a:r>
                      <a:endParaRPr lang="en-US" dirty="0"/>
                    </a:p>
                  </a:txBody>
                  <a:tcPr>
                    <a:solidFill>
                      <a:schemeClr val="bg1">
                        <a:lumMod val="85000"/>
                      </a:schemeClr>
                    </a:solidFill>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57823">
                <a:tc>
                  <a:txBody>
                    <a:bodyPr/>
                    <a:lstStyle/>
                    <a:p>
                      <a:r>
                        <a:rPr lang="en-US" dirty="0" smtClean="0"/>
                        <a:t>d</a:t>
                      </a:r>
                      <a:endParaRPr lang="en-US" dirty="0"/>
                    </a:p>
                  </a:txBody>
                  <a:tcPr>
                    <a:solidFill>
                      <a:schemeClr val="bg1">
                        <a:lumMod val="85000"/>
                      </a:schemeClr>
                    </a:solidFill>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769609419"/>
              </p:ext>
            </p:extLst>
          </p:nvPr>
        </p:nvGraphicFramePr>
        <p:xfrm>
          <a:off x="5174681" y="4580049"/>
          <a:ext cx="2985504" cy="2133599"/>
        </p:xfrm>
        <a:graphic>
          <a:graphicData uri="http://schemas.openxmlformats.org/drawingml/2006/table">
            <a:tbl>
              <a:tblPr firstRow="1" bandRow="1">
                <a:tableStyleId>{2D5ABB26-0587-4C30-8999-92F81FD0307C}</a:tableStyleId>
              </a:tblPr>
              <a:tblGrid>
                <a:gridCol w="995168"/>
                <a:gridCol w="995168"/>
                <a:gridCol w="995168"/>
              </a:tblGrid>
              <a:tr h="233196">
                <a:tc>
                  <a:txBody>
                    <a:bodyPr/>
                    <a:lstStyle/>
                    <a:p>
                      <a:r>
                        <a:rPr lang="en-US" sz="1400" dirty="0" smtClean="0"/>
                        <a:t>1</a:t>
                      </a:r>
                      <a:endParaRPr lang="en-US" sz="1400" dirty="0"/>
                    </a:p>
                  </a:txBody>
                  <a:tcPr/>
                </a:tc>
                <a:tc>
                  <a:txBody>
                    <a:bodyPr/>
                    <a:lstStyle/>
                    <a:p>
                      <a:r>
                        <a:rPr lang="en-US" sz="1400" dirty="0" smtClean="0"/>
                        <a:t>a</a:t>
                      </a:r>
                      <a:endParaRPr lang="en-US" sz="1400" dirty="0"/>
                    </a:p>
                  </a:txBody>
                  <a:tcPr/>
                </a:tc>
                <a:tc>
                  <a:txBody>
                    <a:bodyPr/>
                    <a:lstStyle/>
                    <a:p>
                      <a:r>
                        <a:rPr lang="en-US" sz="1400" dirty="0" smtClean="0"/>
                        <a:t>1</a:t>
                      </a:r>
                      <a:endParaRPr lang="en-US" sz="1400" dirty="0"/>
                    </a:p>
                  </a:txBody>
                  <a:tcPr/>
                </a:tc>
              </a:tr>
              <a:tr h="233196">
                <a:tc>
                  <a:txBody>
                    <a:bodyPr/>
                    <a:lstStyle/>
                    <a:p>
                      <a:r>
                        <a:rPr lang="en-US" sz="1400" dirty="0" smtClean="0"/>
                        <a:t>1</a:t>
                      </a:r>
                      <a:endParaRPr lang="en-US" sz="1400" dirty="0"/>
                    </a:p>
                  </a:txBody>
                  <a:tcPr/>
                </a:tc>
                <a:tc>
                  <a:txBody>
                    <a:bodyPr/>
                    <a:lstStyle/>
                    <a:p>
                      <a:r>
                        <a:rPr lang="en-US" sz="1400" dirty="0" smtClean="0"/>
                        <a:t>d</a:t>
                      </a:r>
                      <a:endParaRPr lang="en-US" sz="1400" dirty="0"/>
                    </a:p>
                  </a:txBody>
                  <a:tcPr/>
                </a:tc>
                <a:tc>
                  <a:txBody>
                    <a:bodyPr/>
                    <a:lstStyle/>
                    <a:p>
                      <a:r>
                        <a:rPr lang="en-US" sz="1400" dirty="0" smtClean="0"/>
                        <a:t>1</a:t>
                      </a:r>
                      <a:endParaRPr lang="en-US" sz="1400" dirty="0"/>
                    </a:p>
                  </a:txBody>
                  <a:tcPr/>
                </a:tc>
              </a:tr>
              <a:tr h="233196">
                <a:tc>
                  <a:txBody>
                    <a:bodyPr/>
                    <a:lstStyle/>
                    <a:p>
                      <a:r>
                        <a:rPr lang="en-US" sz="1400" dirty="0" smtClean="0"/>
                        <a:t>1</a:t>
                      </a:r>
                      <a:endParaRPr lang="en-US" sz="1400" dirty="0"/>
                    </a:p>
                  </a:txBody>
                  <a:tcPr/>
                </a:tc>
                <a:tc>
                  <a:txBody>
                    <a:bodyPr/>
                    <a:lstStyle/>
                    <a:p>
                      <a:r>
                        <a:rPr lang="en-US" sz="1400" dirty="0" smtClean="0"/>
                        <a:t>i</a:t>
                      </a:r>
                      <a:endParaRPr lang="en-US" sz="1400" dirty="0"/>
                    </a:p>
                  </a:txBody>
                  <a:tcPr/>
                </a:tc>
                <a:tc>
                  <a:txBody>
                    <a:bodyPr/>
                    <a:lstStyle/>
                    <a:p>
                      <a:r>
                        <a:rPr lang="en-US" sz="1400" dirty="0" smtClean="0"/>
                        <a:t>1</a:t>
                      </a:r>
                      <a:endParaRPr lang="en-US" sz="1400" dirty="0"/>
                    </a:p>
                  </a:txBody>
                  <a:tcPr/>
                </a:tc>
              </a:tr>
              <a:tr h="233196">
                <a:tc>
                  <a:txBody>
                    <a:bodyPr/>
                    <a:lstStyle/>
                    <a:p>
                      <a:r>
                        <a:rPr lang="en-US" sz="1400" dirty="0" smtClean="0"/>
                        <a:t>2</a:t>
                      </a:r>
                      <a:endParaRPr lang="en-US" sz="1400" dirty="0"/>
                    </a:p>
                  </a:txBody>
                  <a:tcPr/>
                </a:tc>
                <a:tc>
                  <a:txBody>
                    <a:bodyPr/>
                    <a:lstStyle/>
                    <a:p>
                      <a:r>
                        <a:rPr lang="en-US" sz="1400" dirty="0" smtClean="0"/>
                        <a:t>b</a:t>
                      </a:r>
                      <a:endParaRPr lang="en-US" sz="1400" dirty="0"/>
                    </a:p>
                  </a:txBody>
                  <a:tcPr/>
                </a:tc>
                <a:tc>
                  <a:txBody>
                    <a:bodyPr/>
                    <a:lstStyle/>
                    <a:p>
                      <a:r>
                        <a:rPr lang="en-US" sz="1400" dirty="0" smtClean="0"/>
                        <a:t>1</a:t>
                      </a:r>
                      <a:endParaRPr lang="en-US" sz="1400" dirty="0"/>
                    </a:p>
                  </a:txBody>
                  <a:tcPr/>
                </a:tc>
              </a:tr>
              <a:tr h="233196">
                <a:tc>
                  <a:txBody>
                    <a:bodyPr/>
                    <a:lstStyle/>
                    <a:p>
                      <a:r>
                        <a:rPr lang="en-US" sz="1400" dirty="0" smtClean="0"/>
                        <a:t>2</a:t>
                      </a:r>
                      <a:endParaRPr lang="en-US" sz="1400" dirty="0"/>
                    </a:p>
                  </a:txBody>
                  <a:tcPr/>
                </a:tc>
                <a:tc>
                  <a:txBody>
                    <a:bodyPr/>
                    <a:lstStyle/>
                    <a:p>
                      <a:r>
                        <a:rPr lang="en-US" sz="1400" dirty="0" smtClean="0"/>
                        <a:t>e</a:t>
                      </a:r>
                      <a:endParaRPr lang="en-US" sz="1400" dirty="0"/>
                    </a:p>
                  </a:txBody>
                  <a:tcPr/>
                </a:tc>
                <a:tc>
                  <a:txBody>
                    <a:bodyPr/>
                    <a:lstStyle/>
                    <a:p>
                      <a:r>
                        <a:rPr lang="en-US" sz="1400" dirty="0" smtClean="0"/>
                        <a:t>1</a:t>
                      </a:r>
                      <a:endParaRPr lang="en-US" sz="1400" dirty="0"/>
                    </a:p>
                  </a:txBody>
                  <a:tcPr/>
                </a:tc>
              </a:tr>
              <a:tr h="233196">
                <a:tc>
                  <a:txBody>
                    <a:bodyPr/>
                    <a:lstStyle/>
                    <a:p>
                      <a:r>
                        <a:rPr lang="en-US" sz="1400" dirty="0" smtClean="0"/>
                        <a:t>2</a:t>
                      </a:r>
                      <a:endParaRPr lang="en-US" sz="1400" dirty="0"/>
                    </a:p>
                  </a:txBody>
                  <a:tcPr/>
                </a:tc>
                <a:tc>
                  <a:txBody>
                    <a:bodyPr/>
                    <a:lstStyle/>
                    <a:p>
                      <a:r>
                        <a:rPr lang="en-US" sz="1400" dirty="0" smtClean="0"/>
                        <a:t>f</a:t>
                      </a:r>
                      <a:endParaRPr lang="en-US" sz="1400" dirty="0"/>
                    </a:p>
                  </a:txBody>
                  <a:tcPr/>
                </a:tc>
                <a:tc>
                  <a:txBody>
                    <a:bodyPr/>
                    <a:lstStyle/>
                    <a:p>
                      <a:r>
                        <a:rPr lang="en-US" sz="1400" dirty="0" smtClean="0"/>
                        <a:t>1</a:t>
                      </a:r>
                      <a:endParaRPr lang="en-US" sz="1400" dirty="0"/>
                    </a:p>
                  </a:txBody>
                  <a:tcPr/>
                </a:tc>
              </a:tr>
              <a:tr h="233196">
                <a:tc>
                  <a:txBody>
                    <a:bodyPr/>
                    <a:lstStyle/>
                    <a:p>
                      <a:r>
                        <a:rPr lang="en-US" sz="1400" dirty="0" smtClean="0"/>
                        <a:t>3</a:t>
                      </a:r>
                      <a:endParaRPr lang="en-US" sz="1400" dirty="0"/>
                    </a:p>
                  </a:txBody>
                  <a:tcPr/>
                </a:tc>
                <a:tc>
                  <a:txBody>
                    <a:bodyPr/>
                    <a:lstStyle/>
                    <a:p>
                      <a:r>
                        <a:rPr lang="en-US" sz="1400" dirty="0" smtClean="0"/>
                        <a:t>g</a:t>
                      </a:r>
                      <a:endParaRPr lang="en-US" sz="1400" dirty="0"/>
                    </a:p>
                  </a:txBody>
                  <a:tcPr/>
                </a:tc>
                <a:tc>
                  <a:txBody>
                    <a:bodyPr/>
                    <a:lstStyle/>
                    <a:p>
                      <a:r>
                        <a:rPr lang="en-US" sz="1400" dirty="0" smtClean="0"/>
                        <a:t>1</a:t>
                      </a:r>
                      <a:endParaRPr lang="en-US" sz="1400" dirty="0"/>
                    </a:p>
                  </a:txBody>
                  <a:tcPr/>
                </a:tc>
              </a:tr>
            </a:tbl>
          </a:graphicData>
        </a:graphic>
      </p:graphicFrame>
      <p:grpSp>
        <p:nvGrpSpPr>
          <p:cNvPr id="28" name="Group 27"/>
          <p:cNvGrpSpPr/>
          <p:nvPr/>
        </p:nvGrpSpPr>
        <p:grpSpPr>
          <a:xfrm>
            <a:off x="5033505" y="3983831"/>
            <a:ext cx="3126680" cy="646331"/>
            <a:chOff x="4637371" y="3958431"/>
            <a:chExt cx="3126680" cy="646331"/>
          </a:xfrm>
        </p:grpSpPr>
        <p:sp>
          <p:nvSpPr>
            <p:cNvPr id="22" name="TextBox 21"/>
            <p:cNvSpPr txBox="1"/>
            <p:nvPr/>
          </p:nvSpPr>
          <p:spPr>
            <a:xfrm>
              <a:off x="5707557" y="4189549"/>
              <a:ext cx="821822" cy="369332"/>
            </a:xfrm>
            <a:prstGeom prst="rect">
              <a:avLst/>
            </a:prstGeom>
            <a:noFill/>
          </p:spPr>
          <p:txBody>
            <a:bodyPr wrap="none" rtlCol="0">
              <a:spAutoFit/>
            </a:bodyPr>
            <a:lstStyle/>
            <a:p>
              <a:r>
                <a:rPr lang="en-US" dirty="0" smtClean="0"/>
                <a:t>R gene</a:t>
              </a:r>
              <a:endParaRPr lang="en-US" dirty="0"/>
            </a:p>
          </p:txBody>
        </p:sp>
        <p:sp>
          <p:nvSpPr>
            <p:cNvPr id="23" name="TextBox 22"/>
            <p:cNvSpPr txBox="1"/>
            <p:nvPr/>
          </p:nvSpPr>
          <p:spPr>
            <a:xfrm>
              <a:off x="4637371" y="4211800"/>
              <a:ext cx="914400" cy="369332"/>
            </a:xfrm>
            <a:prstGeom prst="rect">
              <a:avLst/>
            </a:prstGeom>
            <a:noFill/>
          </p:spPr>
          <p:txBody>
            <a:bodyPr wrap="square" rtlCol="0">
              <a:spAutoFit/>
            </a:bodyPr>
            <a:lstStyle/>
            <a:p>
              <a:r>
                <a:rPr lang="en-US" dirty="0" smtClean="0"/>
                <a:t>Effector</a:t>
              </a:r>
              <a:endParaRPr lang="en-US" dirty="0"/>
            </a:p>
          </p:txBody>
        </p:sp>
        <p:sp>
          <p:nvSpPr>
            <p:cNvPr id="24" name="TextBox 23"/>
            <p:cNvSpPr txBox="1"/>
            <p:nvPr/>
          </p:nvSpPr>
          <p:spPr>
            <a:xfrm>
              <a:off x="6434980" y="3958431"/>
              <a:ext cx="1329071" cy="646331"/>
            </a:xfrm>
            <a:prstGeom prst="rect">
              <a:avLst/>
            </a:prstGeom>
            <a:noFill/>
          </p:spPr>
          <p:txBody>
            <a:bodyPr wrap="square" rtlCol="0">
              <a:spAutoFit/>
            </a:bodyPr>
            <a:lstStyle/>
            <a:p>
              <a:pPr algn="ctr"/>
              <a:r>
                <a:rPr lang="en-US" dirty="0" smtClean="0"/>
                <a:t>Value from matrix A</a:t>
              </a:r>
              <a:endParaRPr lang="en-US" dirty="0"/>
            </a:p>
          </p:txBody>
        </p:sp>
      </p:grpSp>
      <p:sp>
        <p:nvSpPr>
          <p:cNvPr id="27" name="TextBox 26"/>
          <p:cNvSpPr txBox="1"/>
          <p:nvPr/>
        </p:nvSpPr>
        <p:spPr>
          <a:xfrm>
            <a:off x="5386882" y="1317276"/>
            <a:ext cx="946150" cy="369332"/>
          </a:xfrm>
          <a:prstGeom prst="rect">
            <a:avLst/>
          </a:prstGeom>
          <a:noFill/>
        </p:spPr>
        <p:txBody>
          <a:bodyPr wrap="square" rtlCol="0">
            <a:spAutoFit/>
          </a:bodyPr>
          <a:lstStyle/>
          <a:p>
            <a:r>
              <a:rPr lang="en-US" i="1" dirty="0" smtClean="0">
                <a:latin typeface="Times New Roman"/>
                <a:cs typeface="Times New Roman"/>
              </a:rPr>
              <a:t>A</a:t>
            </a:r>
            <a:endParaRPr lang="en-US" i="1" dirty="0">
              <a:latin typeface="Times New Roman"/>
              <a:cs typeface="Times New Roman"/>
            </a:endParaRPr>
          </a:p>
        </p:txBody>
      </p:sp>
      <p:sp>
        <p:nvSpPr>
          <p:cNvPr id="29" name="TextBox 28"/>
          <p:cNvSpPr txBox="1"/>
          <p:nvPr/>
        </p:nvSpPr>
        <p:spPr>
          <a:xfrm>
            <a:off x="410589" y="5270500"/>
            <a:ext cx="3533781" cy="369332"/>
          </a:xfrm>
          <a:prstGeom prst="rect">
            <a:avLst/>
          </a:prstGeom>
          <a:noFill/>
        </p:spPr>
        <p:txBody>
          <a:bodyPr wrap="square" rtlCol="0">
            <a:spAutoFit/>
          </a:bodyPr>
          <a:lstStyle/>
          <a:p>
            <a:r>
              <a:rPr lang="en-US" dirty="0" smtClean="0"/>
              <a:t>“W = The added up values from A”</a:t>
            </a:r>
            <a:endParaRPr lang="en-US" dirty="0"/>
          </a:p>
        </p:txBody>
      </p:sp>
      <p:sp>
        <p:nvSpPr>
          <p:cNvPr id="30" name="TextBox 29"/>
          <p:cNvSpPr txBox="1"/>
          <p:nvPr/>
        </p:nvSpPr>
        <p:spPr>
          <a:xfrm>
            <a:off x="385354" y="5949950"/>
            <a:ext cx="4294959" cy="646331"/>
          </a:xfrm>
          <a:prstGeom prst="rect">
            <a:avLst/>
          </a:prstGeom>
          <a:noFill/>
        </p:spPr>
        <p:txBody>
          <a:bodyPr wrap="square" rtlCol="0">
            <a:spAutoFit/>
          </a:bodyPr>
          <a:lstStyle/>
          <a:p>
            <a:r>
              <a:rPr lang="en-US" i="1" dirty="0" smtClean="0"/>
              <a:t>W represents the interaction strength between the host and pathogen</a:t>
            </a:r>
            <a:endParaRPr lang="en-US" i="1" dirty="0"/>
          </a:p>
        </p:txBody>
      </p:sp>
    </p:spTree>
    <p:extLst>
      <p:ext uri="{BB962C8B-B14F-4D97-AF65-F5344CB8AC3E}">
        <p14:creationId xmlns:p14="http://schemas.microsoft.com/office/powerpoint/2010/main" val="212256159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103293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latin typeface="Helvetica"/>
                <a:cs typeface="Helvetica"/>
              </a:rPr>
              <a:t>Modify the population</a:t>
            </a:r>
          </a:p>
        </p:txBody>
      </p:sp>
      <p:pic>
        <p:nvPicPr>
          <p:cNvPr id="3" name="Picture 2" descr="functions.png"/>
          <p:cNvPicPr>
            <a:picLocks noChangeAspect="1"/>
          </p:cNvPicPr>
          <p:nvPr/>
        </p:nvPicPr>
        <p:blipFill rotWithShape="1">
          <a:blip r:embed="rId3">
            <a:extLst>
              <a:ext uri="{28A0092B-C50C-407E-A947-70E740481C1C}">
                <a14:useLocalDpi xmlns:a14="http://schemas.microsoft.com/office/drawing/2010/main" val="0"/>
              </a:ext>
            </a:extLst>
          </a:blip>
          <a:srcRect t="72734"/>
          <a:stretch/>
        </p:blipFill>
        <p:spPr>
          <a:xfrm>
            <a:off x="1600200" y="1439333"/>
            <a:ext cx="5295900" cy="751417"/>
          </a:xfrm>
          <a:prstGeom prst="rect">
            <a:avLst/>
          </a:prstGeom>
        </p:spPr>
      </p:pic>
      <p:sp>
        <p:nvSpPr>
          <p:cNvPr id="6" name="TextBox 5"/>
          <p:cNvSpPr txBox="1"/>
          <p:nvPr/>
        </p:nvSpPr>
        <p:spPr>
          <a:xfrm>
            <a:off x="1710266" y="2438400"/>
            <a:ext cx="5655733" cy="646331"/>
          </a:xfrm>
          <a:prstGeom prst="rect">
            <a:avLst/>
          </a:prstGeom>
          <a:noFill/>
        </p:spPr>
        <p:txBody>
          <a:bodyPr wrap="square" rtlCol="0">
            <a:spAutoFit/>
          </a:bodyPr>
          <a:lstStyle/>
          <a:p>
            <a:r>
              <a:rPr lang="en-US" dirty="0" smtClean="0"/>
              <a:t>“Use W in a selective step, which </a:t>
            </a:r>
            <a:r>
              <a:rPr lang="en-US" dirty="0" err="1" smtClean="0"/>
              <a:t>maximises</a:t>
            </a:r>
            <a:r>
              <a:rPr lang="en-US" dirty="0" smtClean="0"/>
              <a:t> the reproductive ability of the individuals in the population.” </a:t>
            </a:r>
            <a:endParaRPr lang="en-US" dirty="0"/>
          </a:p>
        </p:txBody>
      </p:sp>
      <p:sp>
        <p:nvSpPr>
          <p:cNvPr id="7" name="TextBox 6"/>
          <p:cNvSpPr txBox="1"/>
          <p:nvPr/>
        </p:nvSpPr>
        <p:spPr>
          <a:xfrm>
            <a:off x="5410200" y="4106501"/>
            <a:ext cx="3488266" cy="646331"/>
          </a:xfrm>
          <a:prstGeom prst="rect">
            <a:avLst/>
          </a:prstGeom>
          <a:noFill/>
        </p:spPr>
        <p:txBody>
          <a:bodyPr wrap="square" rtlCol="0">
            <a:spAutoFit/>
          </a:bodyPr>
          <a:lstStyle/>
          <a:p>
            <a:r>
              <a:rPr lang="en-US" dirty="0" smtClean="0"/>
              <a:t>“Re-apply procedure over and over for N time steps” </a:t>
            </a:r>
            <a:endParaRPr lang="en-US" dirty="0"/>
          </a:p>
        </p:txBody>
      </p:sp>
      <p:pic>
        <p:nvPicPr>
          <p:cNvPr id="8" name="Picture 7" descr="functio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99815"/>
            <a:ext cx="5295900" cy="2755900"/>
          </a:xfrm>
          <a:prstGeom prst="rect">
            <a:avLst/>
          </a:prstGeom>
        </p:spPr>
      </p:pic>
    </p:spTree>
    <p:extLst>
      <p:ext uri="{BB962C8B-B14F-4D97-AF65-F5344CB8AC3E}">
        <p14:creationId xmlns:p14="http://schemas.microsoft.com/office/powerpoint/2010/main" val="4090658314"/>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103293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Examining host jumps</a:t>
            </a:r>
          </a:p>
        </p:txBody>
      </p:sp>
      <p:pic>
        <p:nvPicPr>
          <p:cNvPr id="2" name="Picture 1"/>
          <p:cNvPicPr>
            <a:picLocks noChangeAspect="1"/>
          </p:cNvPicPr>
          <p:nvPr/>
        </p:nvPicPr>
        <p:blipFill rotWithShape="1">
          <a:blip r:embed="rId3"/>
          <a:srcRect b="26228"/>
          <a:stretch/>
        </p:blipFill>
        <p:spPr>
          <a:xfrm>
            <a:off x="872067" y="1032932"/>
            <a:ext cx="7620000" cy="4207935"/>
          </a:xfrm>
          <a:prstGeom prst="rect">
            <a:avLst/>
          </a:prstGeom>
        </p:spPr>
      </p:pic>
      <p:pic>
        <p:nvPicPr>
          <p:cNvPr id="6" name="Picture 5"/>
          <p:cNvPicPr>
            <a:picLocks noChangeAspect="1"/>
          </p:cNvPicPr>
          <p:nvPr/>
        </p:nvPicPr>
        <p:blipFill>
          <a:blip r:embed="rId4"/>
          <a:stretch>
            <a:fillRect/>
          </a:stretch>
        </p:blipFill>
        <p:spPr>
          <a:xfrm>
            <a:off x="728133" y="5137418"/>
            <a:ext cx="3365499" cy="1504681"/>
          </a:xfrm>
          <a:prstGeom prst="rect">
            <a:avLst/>
          </a:prstGeom>
        </p:spPr>
      </p:pic>
      <p:pic>
        <p:nvPicPr>
          <p:cNvPr id="7" name="Picture 6"/>
          <p:cNvPicPr>
            <a:picLocks noChangeAspect="1"/>
          </p:cNvPicPr>
          <p:nvPr/>
        </p:nvPicPr>
        <p:blipFill>
          <a:blip r:embed="rId5"/>
          <a:stretch>
            <a:fillRect/>
          </a:stretch>
        </p:blipFill>
        <p:spPr>
          <a:xfrm>
            <a:off x="5285316" y="5076228"/>
            <a:ext cx="3274483" cy="1479075"/>
          </a:xfrm>
          <a:prstGeom prst="rect">
            <a:avLst/>
          </a:prstGeom>
        </p:spPr>
      </p:pic>
    </p:spTree>
    <p:extLst>
      <p:ext uri="{BB962C8B-B14F-4D97-AF65-F5344CB8AC3E}">
        <p14:creationId xmlns:p14="http://schemas.microsoft.com/office/powerpoint/2010/main" val="278684334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NV00027.JPG"/>
          <p:cNvPicPr>
            <a:picLocks noChangeAspect="1"/>
          </p:cNvPicPr>
          <p:nvPr/>
        </p:nvPicPr>
        <p:blipFill rotWithShape="1">
          <a:blip r:embed="rId3">
            <a:extLst>
              <a:ext uri="{28A0092B-C50C-407E-A947-70E740481C1C}">
                <a14:useLocalDpi xmlns:a14="http://schemas.microsoft.com/office/drawing/2010/main" val="0"/>
              </a:ext>
            </a:extLst>
          </a:blip>
          <a:srcRect t="567"/>
          <a:stretch/>
        </p:blipFill>
        <p:spPr>
          <a:xfrm>
            <a:off x="0" y="0"/>
            <a:ext cx="4673600" cy="6877655"/>
          </a:xfrm>
          <a:prstGeom prst="rect">
            <a:avLst/>
          </a:prstGeom>
        </p:spPr>
      </p:pic>
      <p:sp>
        <p:nvSpPr>
          <p:cNvPr id="2" name="TextBox 1"/>
          <p:cNvSpPr txBox="1"/>
          <p:nvPr/>
        </p:nvSpPr>
        <p:spPr>
          <a:xfrm>
            <a:off x="5031959" y="1045402"/>
            <a:ext cx="3298499" cy="1384995"/>
          </a:xfrm>
          <a:prstGeom prst="rect">
            <a:avLst/>
          </a:prstGeom>
          <a:noFill/>
        </p:spPr>
        <p:txBody>
          <a:bodyPr wrap="none" rtlCol="0">
            <a:spAutoFit/>
          </a:bodyPr>
          <a:lstStyle/>
          <a:p>
            <a:pPr algn="ctr"/>
            <a:r>
              <a:rPr lang="en-US" sz="2800" dirty="0" err="1" smtClean="0"/>
              <a:t>Dr</a:t>
            </a:r>
            <a:r>
              <a:rPr lang="en-US" sz="2800" dirty="0" smtClean="0"/>
              <a:t> Graham </a:t>
            </a:r>
          </a:p>
          <a:p>
            <a:pPr algn="ctr"/>
            <a:r>
              <a:rPr lang="en-US" sz="2800" dirty="0" smtClean="0"/>
              <a:t>“That’s not a seagull”</a:t>
            </a:r>
          </a:p>
          <a:p>
            <a:pPr algn="ctr"/>
            <a:r>
              <a:rPr lang="en-US" sz="2800" dirty="0" err="1" smtClean="0"/>
              <a:t>Etherington</a:t>
            </a:r>
            <a:endParaRPr lang="en-US" sz="2800" dirty="0"/>
          </a:p>
        </p:txBody>
      </p:sp>
      <p:sp>
        <p:nvSpPr>
          <p:cNvPr id="3" name="Rectangle 2"/>
          <p:cNvSpPr/>
          <p:nvPr/>
        </p:nvSpPr>
        <p:spPr>
          <a:xfrm>
            <a:off x="4859867" y="3441469"/>
            <a:ext cx="4572000" cy="1384995"/>
          </a:xfrm>
          <a:prstGeom prst="rect">
            <a:avLst/>
          </a:prstGeom>
        </p:spPr>
        <p:txBody>
          <a:bodyPr>
            <a:spAutoFit/>
          </a:bodyPr>
          <a:lstStyle/>
          <a:p>
            <a:pPr marL="457200" indent="-457200">
              <a:buFont typeface="Arial"/>
              <a:buChar char="•"/>
            </a:pPr>
            <a:r>
              <a:rPr lang="en-US" sz="2800" dirty="0" smtClean="0"/>
              <a:t>Support Officer</a:t>
            </a:r>
          </a:p>
          <a:p>
            <a:pPr marL="457200" indent="-457200">
              <a:buFont typeface="Arial"/>
              <a:buChar char="•"/>
            </a:pPr>
            <a:r>
              <a:rPr lang="en-US" sz="2800" dirty="0" smtClean="0"/>
              <a:t>Galaxy Management</a:t>
            </a:r>
          </a:p>
          <a:p>
            <a:pPr marL="457200" indent="-457200">
              <a:buFont typeface="Arial"/>
              <a:buChar char="•"/>
            </a:pPr>
            <a:r>
              <a:rPr lang="en-US" sz="2800" dirty="0" smtClean="0"/>
              <a:t>Methodological Training</a:t>
            </a:r>
          </a:p>
        </p:txBody>
      </p:sp>
    </p:spTree>
    <p:extLst>
      <p:ext uri="{BB962C8B-B14F-4D97-AF65-F5344CB8AC3E}">
        <p14:creationId xmlns:p14="http://schemas.microsoft.com/office/powerpoint/2010/main" val="440945777"/>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338531" y="1003011"/>
            <a:ext cx="2265864" cy="5940088"/>
          </a:xfrm>
          <a:prstGeom prst="rect">
            <a:avLst/>
          </a:prstGeom>
          <a:noFill/>
        </p:spPr>
        <p:txBody>
          <a:bodyPr wrap="square" rtlCol="0">
            <a:spAutoFit/>
          </a:bodyPr>
          <a:lstStyle/>
          <a:p>
            <a:r>
              <a:rPr lang="en-US" sz="2000" dirty="0" smtClean="0">
                <a:latin typeface="Delicious-Roman"/>
                <a:cs typeface="Delicious-Roman"/>
              </a:rPr>
              <a:t>Martin Page</a:t>
            </a:r>
          </a:p>
          <a:p>
            <a:r>
              <a:rPr lang="en-US" sz="2000" dirty="0" smtClean="0">
                <a:latin typeface="Delicious-Roman"/>
                <a:cs typeface="Delicious-Roman"/>
              </a:rPr>
              <a:t>Graham </a:t>
            </a:r>
            <a:r>
              <a:rPr lang="en-US" sz="2000" dirty="0" err="1" smtClean="0">
                <a:latin typeface="Delicious-Roman"/>
                <a:cs typeface="Delicious-Roman"/>
              </a:rPr>
              <a:t>Etherington</a:t>
            </a:r>
            <a:endParaRPr lang="en-US" sz="2000" dirty="0" smtClean="0">
              <a:latin typeface="Delicious-Roman"/>
              <a:cs typeface="Delicious-Roman"/>
            </a:endParaRPr>
          </a:p>
          <a:p>
            <a:r>
              <a:rPr lang="en-US" sz="2000" dirty="0" err="1" smtClean="0">
                <a:latin typeface="Delicious-Roman"/>
                <a:cs typeface="Delicious-Roman"/>
              </a:rPr>
              <a:t>Shyam</a:t>
            </a:r>
            <a:r>
              <a:rPr lang="en-US" sz="2000" dirty="0" smtClean="0">
                <a:latin typeface="Delicious-Roman"/>
                <a:cs typeface="Delicious-Roman"/>
              </a:rPr>
              <a:t> </a:t>
            </a:r>
            <a:r>
              <a:rPr lang="en-US" sz="2000" dirty="0" err="1" smtClean="0">
                <a:latin typeface="Delicious-Roman"/>
                <a:cs typeface="Delicious-Roman"/>
              </a:rPr>
              <a:t>Rallapalli</a:t>
            </a:r>
            <a:endParaRPr lang="en-US" sz="2000" dirty="0" smtClean="0">
              <a:latin typeface="Delicious-Roman"/>
              <a:cs typeface="Delicious-Roman"/>
            </a:endParaRPr>
          </a:p>
          <a:p>
            <a:r>
              <a:rPr lang="en-US" sz="2000" dirty="0" smtClean="0">
                <a:latin typeface="Delicious-Roman"/>
                <a:cs typeface="Delicious-Roman"/>
              </a:rPr>
              <a:t>Carlos Lugo</a:t>
            </a:r>
          </a:p>
          <a:p>
            <a:endParaRPr lang="en-US" sz="2000" dirty="0" smtClean="0">
              <a:latin typeface="Delicious-Roman"/>
              <a:cs typeface="Delicious-Roman"/>
            </a:endParaRPr>
          </a:p>
          <a:p>
            <a:r>
              <a:rPr lang="en-US" sz="2000" dirty="0" err="1" smtClean="0">
                <a:latin typeface="Delicious-Roman"/>
                <a:cs typeface="Delicious-Roman"/>
              </a:rPr>
              <a:t>Sophien</a:t>
            </a:r>
            <a:r>
              <a:rPr lang="en-US" sz="2000" dirty="0" smtClean="0">
                <a:latin typeface="Delicious-Roman"/>
                <a:cs typeface="Delicious-Roman"/>
              </a:rPr>
              <a:t> </a:t>
            </a:r>
            <a:r>
              <a:rPr lang="en-US" sz="2000" dirty="0" err="1" smtClean="0">
                <a:latin typeface="Delicious-Roman"/>
                <a:cs typeface="Delicious-Roman"/>
              </a:rPr>
              <a:t>Kamoun</a:t>
            </a:r>
            <a:endParaRPr lang="en-US" sz="2000" dirty="0">
              <a:latin typeface="Delicious-Roman"/>
              <a:cs typeface="Delicious-Roman"/>
            </a:endParaRPr>
          </a:p>
          <a:p>
            <a:r>
              <a:rPr lang="en-US" sz="2000" dirty="0" err="1">
                <a:latin typeface="Delicious-Roman"/>
                <a:cs typeface="Delicious-Roman"/>
              </a:rPr>
              <a:t>Kentaro</a:t>
            </a:r>
            <a:r>
              <a:rPr lang="en-US" sz="2000" dirty="0">
                <a:latin typeface="Delicious-Roman"/>
                <a:cs typeface="Delicious-Roman"/>
              </a:rPr>
              <a:t> Yoshida</a:t>
            </a:r>
          </a:p>
          <a:p>
            <a:r>
              <a:rPr lang="en-US" sz="2000" dirty="0">
                <a:latin typeface="Delicious-Roman"/>
                <a:cs typeface="Delicious-Roman"/>
              </a:rPr>
              <a:t>Diane Saunders</a:t>
            </a:r>
          </a:p>
          <a:p>
            <a:r>
              <a:rPr lang="en-US" sz="2000" dirty="0" err="1">
                <a:latin typeface="Delicious-Roman"/>
                <a:cs typeface="Delicious-Roman"/>
              </a:rPr>
              <a:t>Suomeng</a:t>
            </a:r>
            <a:r>
              <a:rPr lang="en-US" sz="2000" dirty="0">
                <a:latin typeface="Delicious-Roman"/>
                <a:cs typeface="Delicious-Roman"/>
              </a:rPr>
              <a:t> Dong</a:t>
            </a:r>
          </a:p>
          <a:p>
            <a:r>
              <a:rPr lang="en-US" sz="2000" dirty="0">
                <a:latin typeface="Delicious-Roman"/>
                <a:cs typeface="Delicious-Roman"/>
              </a:rPr>
              <a:t>Joe </a:t>
            </a:r>
            <a:r>
              <a:rPr lang="en-US" sz="2000" dirty="0" smtClean="0">
                <a:latin typeface="Delicious-Roman"/>
                <a:cs typeface="Delicious-Roman"/>
              </a:rPr>
              <a:t>Win</a:t>
            </a:r>
          </a:p>
          <a:p>
            <a:r>
              <a:rPr lang="en-US" sz="2000" dirty="0" smtClean="0">
                <a:latin typeface="Delicious-Roman"/>
                <a:cs typeface="Delicious-Roman"/>
              </a:rPr>
              <a:t>Daniel Bunting</a:t>
            </a:r>
          </a:p>
          <a:p>
            <a:endParaRPr lang="en-US" sz="2000" dirty="0">
              <a:latin typeface="Delicious-Roman"/>
              <a:cs typeface="Delicious-Roman"/>
            </a:endParaRPr>
          </a:p>
          <a:p>
            <a:endParaRPr lang="en-US" sz="2000" dirty="0">
              <a:latin typeface="Delicious-Roman"/>
              <a:cs typeface="Delicious-Roman"/>
            </a:endParaRPr>
          </a:p>
          <a:p>
            <a:r>
              <a:rPr lang="en-US" sz="2000" dirty="0" smtClean="0">
                <a:latin typeface="Delicious-Roman"/>
                <a:cs typeface="Delicious-Roman"/>
              </a:rPr>
              <a:t>David </a:t>
            </a:r>
            <a:r>
              <a:rPr lang="en-US" sz="2000" dirty="0" err="1" smtClean="0">
                <a:latin typeface="Delicious-Roman"/>
                <a:cs typeface="Delicious-Roman"/>
              </a:rPr>
              <a:t>Studholme</a:t>
            </a:r>
            <a:endParaRPr lang="en-US" sz="2000" dirty="0" smtClean="0">
              <a:latin typeface="Delicious-Roman"/>
              <a:cs typeface="Delicious-Roman"/>
            </a:endParaRPr>
          </a:p>
          <a:p>
            <a:r>
              <a:rPr lang="en-US" sz="2000" dirty="0" smtClean="0">
                <a:latin typeface="Delicious-Roman"/>
                <a:cs typeface="Delicious-Roman"/>
              </a:rPr>
              <a:t>Christine </a:t>
            </a:r>
            <a:r>
              <a:rPr lang="en-US" sz="2000" dirty="0" err="1" smtClean="0">
                <a:latin typeface="Delicious-Roman"/>
                <a:cs typeface="Delicious-Roman"/>
              </a:rPr>
              <a:t>Sambles</a:t>
            </a:r>
            <a:endParaRPr lang="en-US" sz="2000" dirty="0" smtClean="0">
              <a:latin typeface="Delicious-Roman"/>
              <a:cs typeface="Delicious-Roman"/>
            </a:endParaRPr>
          </a:p>
          <a:p>
            <a:endParaRPr lang="en-US" sz="2000" dirty="0" smtClean="0">
              <a:latin typeface="Delicious-Roman"/>
              <a:cs typeface="Delicious-Roman"/>
            </a:endParaRPr>
          </a:p>
          <a:p>
            <a:r>
              <a:rPr lang="en-US" sz="2000" dirty="0" smtClean="0">
                <a:latin typeface="Delicious-Roman"/>
                <a:cs typeface="Delicious-Roman"/>
              </a:rPr>
              <a:t>Team Cooper</a:t>
            </a:r>
          </a:p>
          <a:p>
            <a:r>
              <a:rPr lang="en-US" sz="2000" dirty="0" smtClean="0">
                <a:latin typeface="Delicious-Roman"/>
                <a:cs typeface="Delicious-Roman"/>
              </a:rPr>
              <a:t>Thomas Down</a:t>
            </a:r>
          </a:p>
          <a:p>
            <a:endParaRPr lang="en-US" sz="2000" dirty="0"/>
          </a:p>
        </p:txBody>
      </p:sp>
      <p:pic>
        <p:nvPicPr>
          <p:cNvPr id="12" name="Picture 11"/>
          <p:cNvPicPr>
            <a:picLocks noChangeAspect="1"/>
          </p:cNvPicPr>
          <p:nvPr/>
        </p:nvPicPr>
        <p:blipFill>
          <a:blip r:embed="rId3" cstate="print"/>
          <a:stretch>
            <a:fillRect/>
          </a:stretch>
        </p:blipFill>
        <p:spPr>
          <a:xfrm>
            <a:off x="0" y="5331418"/>
            <a:ext cx="3204067" cy="1209082"/>
          </a:xfrm>
          <a:prstGeom prst="rect">
            <a:avLst/>
          </a:prstGeom>
        </p:spPr>
      </p:pic>
      <p:pic>
        <p:nvPicPr>
          <p:cNvPr id="4" name="Picture 3" descr="gatsby-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2309" y="5461000"/>
            <a:ext cx="1244171" cy="1244171"/>
          </a:xfrm>
          <a:prstGeom prst="rect">
            <a:avLst/>
          </a:prstGeom>
          <a:noFill/>
        </p:spPr>
      </p:pic>
      <p:sp>
        <p:nvSpPr>
          <p:cNvPr id="13" name="TextBox 12"/>
          <p:cNvSpPr txBox="1"/>
          <p:nvPr/>
        </p:nvSpPr>
        <p:spPr>
          <a:xfrm>
            <a:off x="6390065" y="1275633"/>
            <a:ext cx="2619093" cy="2246769"/>
          </a:xfrm>
          <a:prstGeom prst="rect">
            <a:avLst/>
          </a:prstGeom>
          <a:noFill/>
        </p:spPr>
        <p:txBody>
          <a:bodyPr wrap="square" rtlCol="0">
            <a:spAutoFit/>
          </a:bodyPr>
          <a:lstStyle/>
          <a:p>
            <a:r>
              <a:rPr lang="en-US" sz="2000" dirty="0">
                <a:latin typeface="Delicious-Roman"/>
                <a:cs typeface="Delicious-Roman"/>
              </a:rPr>
              <a:t>e</a:t>
            </a:r>
            <a:r>
              <a:rPr lang="en-US" sz="2000" dirty="0" smtClean="0">
                <a:latin typeface="Delicious-Roman"/>
                <a:cs typeface="Delicious-Roman"/>
              </a:rPr>
              <a:t>veryone on </a:t>
            </a:r>
            <a:r>
              <a:rPr lang="en-US" sz="2000" dirty="0" err="1" smtClean="0">
                <a:latin typeface="Delicious-Roman"/>
                <a:cs typeface="Delicious-Roman"/>
              </a:rPr>
              <a:t>oadb.tsl.ac.uk</a:t>
            </a:r>
            <a:endParaRPr lang="en-US" sz="2000" dirty="0" smtClean="0">
              <a:latin typeface="Delicious-Roman"/>
              <a:cs typeface="Delicious-Roman"/>
            </a:endParaRPr>
          </a:p>
          <a:p>
            <a:endParaRPr lang="en-US" sz="2000" dirty="0">
              <a:latin typeface="Delicious-Roman"/>
              <a:cs typeface="Delicious-Roman"/>
            </a:endParaRPr>
          </a:p>
          <a:p>
            <a:r>
              <a:rPr lang="en-US" sz="2000" dirty="0" smtClean="0">
                <a:latin typeface="Delicious-Roman"/>
                <a:cs typeface="Delicious-Roman"/>
              </a:rPr>
              <a:t>All players of </a:t>
            </a:r>
            <a:r>
              <a:rPr lang="en-US" sz="2000" dirty="0" err="1" smtClean="0">
                <a:latin typeface="Delicious-Roman"/>
                <a:cs typeface="Delicious-Roman"/>
              </a:rPr>
              <a:t>Fraxinus</a:t>
            </a:r>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endParaRPr lang="en-US" sz="2000" dirty="0"/>
          </a:p>
        </p:txBody>
      </p:sp>
      <p:sp>
        <p:nvSpPr>
          <p:cNvPr id="14" name="TextBox 13"/>
          <p:cNvSpPr txBox="1"/>
          <p:nvPr/>
        </p:nvSpPr>
        <p:spPr>
          <a:xfrm>
            <a:off x="185163" y="2112978"/>
            <a:ext cx="2619093" cy="4093428"/>
          </a:xfrm>
          <a:prstGeom prst="rect">
            <a:avLst/>
          </a:prstGeom>
          <a:noFill/>
        </p:spPr>
        <p:txBody>
          <a:bodyPr wrap="square" rtlCol="0">
            <a:spAutoFit/>
          </a:bodyPr>
          <a:lstStyle/>
          <a:p>
            <a:r>
              <a:rPr lang="en-US" sz="2000" dirty="0" smtClean="0">
                <a:latin typeface="Delicious-Roman"/>
                <a:cs typeface="Delicious-Roman"/>
              </a:rPr>
              <a:t>Allan </a:t>
            </a:r>
            <a:r>
              <a:rPr lang="en-US" sz="2000" dirty="0" err="1" smtClean="0">
                <a:latin typeface="Delicious-Roman"/>
                <a:cs typeface="Delicious-Roman"/>
              </a:rPr>
              <a:t>Downie</a:t>
            </a:r>
            <a:r>
              <a:rPr lang="en-US" sz="2000" dirty="0" smtClean="0">
                <a:latin typeface="Delicious-Roman"/>
                <a:cs typeface="Delicious-Roman"/>
              </a:rPr>
              <a:t> </a:t>
            </a:r>
          </a:p>
          <a:p>
            <a:r>
              <a:rPr lang="en-US" sz="2000" dirty="0" smtClean="0">
                <a:latin typeface="Delicious-Roman"/>
                <a:cs typeface="Delicious-Roman"/>
              </a:rPr>
              <a:t>Anne Edwards</a:t>
            </a:r>
          </a:p>
          <a:p>
            <a:endParaRPr lang="en-US" sz="2000" dirty="0">
              <a:latin typeface="Delicious-Roman"/>
              <a:cs typeface="Delicious-Roman"/>
            </a:endParaRPr>
          </a:p>
          <a:p>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r>
              <a:rPr lang="en-US" sz="2000" dirty="0" smtClean="0">
                <a:latin typeface="Delicious-Roman"/>
                <a:cs typeface="Delicious-Roman"/>
              </a:rPr>
              <a:t>Mario </a:t>
            </a:r>
            <a:r>
              <a:rPr lang="en-US" sz="2000" dirty="0" err="1" smtClean="0">
                <a:latin typeface="Delicious-Roman"/>
                <a:cs typeface="Delicious-Roman"/>
              </a:rPr>
              <a:t>Caccamo</a:t>
            </a:r>
            <a:endParaRPr lang="en-US" sz="2000" dirty="0" smtClean="0">
              <a:latin typeface="Delicious-Roman"/>
              <a:cs typeface="Delicious-Roman"/>
            </a:endParaRPr>
          </a:p>
          <a:p>
            <a:r>
              <a:rPr lang="en-US" sz="2000" dirty="0" err="1" smtClean="0">
                <a:latin typeface="Delicious-Roman"/>
                <a:cs typeface="Delicious-Roman"/>
              </a:rPr>
              <a:t>Bernado</a:t>
            </a:r>
            <a:r>
              <a:rPr lang="en-US" sz="2000" dirty="0" smtClean="0">
                <a:latin typeface="Delicious-Roman"/>
                <a:cs typeface="Delicious-Roman"/>
              </a:rPr>
              <a:t> </a:t>
            </a:r>
            <a:r>
              <a:rPr lang="en-US" sz="2000" dirty="0" err="1" smtClean="0">
                <a:latin typeface="Delicious-Roman"/>
                <a:cs typeface="Delicious-Roman"/>
              </a:rPr>
              <a:t>Clavijo</a:t>
            </a:r>
            <a:endParaRPr lang="en-US" sz="2000" dirty="0" smtClean="0">
              <a:latin typeface="Delicious-Roman"/>
              <a:cs typeface="Delicious-Roman"/>
            </a:endParaRPr>
          </a:p>
          <a:p>
            <a:r>
              <a:rPr lang="en-US" sz="2000" dirty="0" smtClean="0">
                <a:latin typeface="Delicious-Roman"/>
                <a:cs typeface="Delicious-Roman"/>
              </a:rPr>
              <a:t>David </a:t>
            </a:r>
            <a:r>
              <a:rPr lang="en-US" sz="2000" dirty="0" err="1" smtClean="0">
                <a:latin typeface="Delicious-Roman"/>
                <a:cs typeface="Delicious-Roman"/>
              </a:rPr>
              <a:t>Swarbreck</a:t>
            </a:r>
            <a:endParaRPr lang="en-US" sz="2000" dirty="0" smtClean="0">
              <a:latin typeface="Delicious-Roman"/>
              <a:cs typeface="Delicious-Roman"/>
            </a:endParaRPr>
          </a:p>
          <a:p>
            <a:r>
              <a:rPr lang="en-US" sz="2000" dirty="0" smtClean="0">
                <a:latin typeface="Delicious-Roman"/>
                <a:cs typeface="Delicious-Roman"/>
              </a:rPr>
              <a:t>Manuel </a:t>
            </a:r>
            <a:r>
              <a:rPr lang="en-US" sz="2000" dirty="0" err="1" smtClean="0">
                <a:latin typeface="Delicious-Roman"/>
                <a:cs typeface="Delicious-Roman"/>
              </a:rPr>
              <a:t>Corpas</a:t>
            </a:r>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endParaRPr lang="en-US" sz="2000" dirty="0"/>
          </a:p>
        </p:txBody>
      </p:sp>
      <p:pic>
        <p:nvPicPr>
          <p:cNvPr id="15" name="Picture 14"/>
          <p:cNvPicPr>
            <a:picLocks noChangeAspect="1"/>
          </p:cNvPicPr>
          <p:nvPr/>
        </p:nvPicPr>
        <p:blipFill>
          <a:blip r:embed="rId5"/>
          <a:stretch>
            <a:fillRect/>
          </a:stretch>
        </p:blipFill>
        <p:spPr>
          <a:xfrm>
            <a:off x="126790" y="1094225"/>
            <a:ext cx="1729040" cy="663079"/>
          </a:xfrm>
          <a:prstGeom prst="rect">
            <a:avLst/>
          </a:prstGeom>
        </p:spPr>
      </p:pic>
      <p:pic>
        <p:nvPicPr>
          <p:cNvPr id="16" name="Picture 15"/>
          <p:cNvPicPr>
            <a:picLocks noChangeAspect="1"/>
          </p:cNvPicPr>
          <p:nvPr/>
        </p:nvPicPr>
        <p:blipFill>
          <a:blip r:embed="rId6"/>
          <a:stretch>
            <a:fillRect/>
          </a:stretch>
        </p:blipFill>
        <p:spPr>
          <a:xfrm>
            <a:off x="185163" y="3182225"/>
            <a:ext cx="1937409" cy="551575"/>
          </a:xfrm>
          <a:prstGeom prst="rect">
            <a:avLst/>
          </a:prstGeom>
          <a:noFill/>
        </p:spPr>
      </p:pic>
      <p:sp>
        <p:nvSpPr>
          <p:cNvPr id="17" name="Rectangle 16"/>
          <p:cNvSpPr/>
          <p:nvPr/>
        </p:nvSpPr>
        <p:spPr>
          <a:xfrm>
            <a:off x="0" y="1"/>
            <a:ext cx="9144000" cy="71119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Acknowledgements</a:t>
            </a:r>
          </a:p>
        </p:txBody>
      </p:sp>
      <p:pic>
        <p:nvPicPr>
          <p:cNvPr id="10" name="Picture 4" descr="Fera - The Food and Environment Research Agency">
            <a:hlinkClick r:id="rId7"/>
          </p:cNvPr>
          <p:cNvPicPr>
            <a:picLocks noChangeAspect="1" noChangeArrowheads="1"/>
          </p:cNvPicPr>
          <p:nvPr/>
        </p:nvPicPr>
        <p:blipFill>
          <a:blip r:embed="rId8" cstate="print"/>
          <a:srcRect/>
          <a:stretch>
            <a:fillRect/>
          </a:stretch>
        </p:blipFill>
        <p:spPr bwMode="auto">
          <a:xfrm>
            <a:off x="6551708" y="2792050"/>
            <a:ext cx="2457450" cy="1066801"/>
          </a:xfrm>
          <a:prstGeom prst="rect">
            <a:avLst/>
          </a:prstGeom>
          <a:noFill/>
        </p:spPr>
      </p:pic>
      <p:pic>
        <p:nvPicPr>
          <p:cNvPr id="11" name="Picture 10"/>
          <p:cNvPicPr>
            <a:picLocks noChangeAspect="1"/>
          </p:cNvPicPr>
          <p:nvPr/>
        </p:nvPicPr>
        <p:blipFill>
          <a:blip r:embed="rId9"/>
          <a:stretch>
            <a:fillRect/>
          </a:stretch>
        </p:blipFill>
        <p:spPr>
          <a:xfrm>
            <a:off x="7036540" y="5628757"/>
            <a:ext cx="1561360" cy="911743"/>
          </a:xfrm>
          <a:prstGeom prst="rect">
            <a:avLst/>
          </a:prstGeom>
        </p:spPr>
      </p:pic>
      <p:pic>
        <p:nvPicPr>
          <p:cNvPr id="2" name="Picture 1"/>
          <p:cNvPicPr>
            <a:picLocks noChangeAspect="1"/>
          </p:cNvPicPr>
          <p:nvPr/>
        </p:nvPicPr>
        <p:blipFill>
          <a:blip r:embed="rId10"/>
          <a:stretch>
            <a:fillRect/>
          </a:stretch>
        </p:blipFill>
        <p:spPr>
          <a:xfrm>
            <a:off x="6718300" y="3858851"/>
            <a:ext cx="1879600" cy="1580398"/>
          </a:xfrm>
          <a:prstGeom prst="rect">
            <a:avLst/>
          </a:prstGeom>
        </p:spPr>
      </p:pic>
    </p:spTree>
    <p:extLst>
      <p:ext uri="{BB962C8B-B14F-4D97-AF65-F5344CB8AC3E}">
        <p14:creationId xmlns:p14="http://schemas.microsoft.com/office/powerpoint/2010/main" val="3874335692"/>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11300" y="3661369"/>
            <a:ext cx="6214069" cy="461665"/>
          </a:xfrm>
          <a:prstGeom prst="rect">
            <a:avLst/>
          </a:prstGeom>
        </p:spPr>
        <p:txBody>
          <a:bodyPr wrap="square">
            <a:spAutoFit/>
          </a:bodyPr>
          <a:lstStyle/>
          <a:p>
            <a:pPr algn="ctr"/>
            <a:r>
              <a:rPr lang="en-US" sz="2400" dirty="0">
                <a:latin typeface="Courier"/>
                <a:cs typeface="Courier"/>
              </a:rPr>
              <a:t>http://</a:t>
            </a:r>
            <a:r>
              <a:rPr lang="en-US" sz="2400" dirty="0" err="1">
                <a:latin typeface="Courier"/>
                <a:cs typeface="Courier"/>
              </a:rPr>
              <a:t>tinyurl.com</a:t>
            </a:r>
            <a:r>
              <a:rPr lang="en-US" sz="2400" dirty="0">
                <a:latin typeface="Courier"/>
                <a:cs typeface="Courier"/>
              </a:rPr>
              <a:t>/</a:t>
            </a:r>
            <a:r>
              <a:rPr lang="en-US" sz="2400" dirty="0" err="1">
                <a:latin typeface="Courier"/>
                <a:cs typeface="Courier"/>
              </a:rPr>
              <a:t>dan-maclean</a:t>
            </a:r>
            <a:endParaRPr lang="en-US" sz="2400" dirty="0">
              <a:latin typeface="Courier"/>
              <a:cs typeface="Courier"/>
            </a:endParaRPr>
          </a:p>
        </p:txBody>
      </p:sp>
      <p:pic>
        <p:nvPicPr>
          <p:cNvPr id="3" name="Picture 2"/>
          <p:cNvPicPr>
            <a:picLocks noChangeAspect="1"/>
          </p:cNvPicPr>
          <p:nvPr/>
        </p:nvPicPr>
        <p:blipFill>
          <a:blip r:embed="rId3"/>
          <a:stretch>
            <a:fillRect/>
          </a:stretch>
        </p:blipFill>
        <p:spPr>
          <a:xfrm>
            <a:off x="3086100" y="934638"/>
            <a:ext cx="2726731" cy="2726731"/>
          </a:xfrm>
          <a:prstGeom prst="rect">
            <a:avLst/>
          </a:prstGeom>
        </p:spPr>
      </p:pic>
      <p:sp>
        <p:nvSpPr>
          <p:cNvPr id="6" name="Rectangle 5"/>
          <p:cNvSpPr/>
          <p:nvPr/>
        </p:nvSpPr>
        <p:spPr>
          <a:xfrm>
            <a:off x="0" y="1"/>
            <a:ext cx="9144000" cy="71119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More Info</a:t>
            </a:r>
          </a:p>
        </p:txBody>
      </p:sp>
      <p:sp>
        <p:nvSpPr>
          <p:cNvPr id="4" name="Rectangle 3"/>
          <p:cNvSpPr/>
          <p:nvPr/>
        </p:nvSpPr>
        <p:spPr>
          <a:xfrm>
            <a:off x="889000" y="5919570"/>
            <a:ext cx="7112000" cy="369332"/>
          </a:xfrm>
          <a:prstGeom prst="rect">
            <a:avLst/>
          </a:prstGeom>
        </p:spPr>
        <p:txBody>
          <a:bodyPr wrap="square">
            <a:spAutoFit/>
          </a:bodyPr>
          <a:lstStyle/>
          <a:p>
            <a:r>
              <a:rPr lang="en-US" dirty="0">
                <a:latin typeface="Courier"/>
                <a:cs typeface="Courier"/>
              </a:rPr>
              <a:t>http://</a:t>
            </a:r>
            <a:r>
              <a:rPr lang="en-US" dirty="0" err="1">
                <a:latin typeface="Courier"/>
                <a:cs typeface="Courier"/>
              </a:rPr>
              <a:t>biorxiv.org</a:t>
            </a:r>
            <a:r>
              <a:rPr lang="en-US" dirty="0">
                <a:latin typeface="Courier"/>
                <a:cs typeface="Courier"/>
              </a:rPr>
              <a:t>/content/early/2014/04/25/004564</a:t>
            </a:r>
          </a:p>
        </p:txBody>
      </p:sp>
      <p:pic>
        <p:nvPicPr>
          <p:cNvPr id="7" name="Picture 6"/>
          <p:cNvPicPr>
            <a:picLocks noChangeAspect="1"/>
          </p:cNvPicPr>
          <p:nvPr/>
        </p:nvPicPr>
        <p:blipFill>
          <a:blip r:embed="rId4"/>
          <a:stretch>
            <a:fillRect/>
          </a:stretch>
        </p:blipFill>
        <p:spPr>
          <a:xfrm>
            <a:off x="2933700" y="4653004"/>
            <a:ext cx="3035300" cy="1054100"/>
          </a:xfrm>
          <a:prstGeom prst="rect">
            <a:avLst/>
          </a:prstGeom>
        </p:spPr>
      </p:pic>
    </p:spTree>
    <p:extLst>
      <p:ext uri="{BB962C8B-B14F-4D97-AF65-F5344CB8AC3E}">
        <p14:creationId xmlns:p14="http://schemas.microsoft.com/office/powerpoint/2010/main" val="13339334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42165" y="1045402"/>
            <a:ext cx="2278088" cy="1384995"/>
          </a:xfrm>
          <a:prstGeom prst="rect">
            <a:avLst/>
          </a:prstGeom>
          <a:noFill/>
        </p:spPr>
        <p:txBody>
          <a:bodyPr wrap="none" rtlCol="0">
            <a:spAutoFit/>
          </a:bodyPr>
          <a:lstStyle/>
          <a:p>
            <a:pPr algn="ctr"/>
            <a:r>
              <a:rPr lang="en-US" sz="2800" dirty="0" err="1" smtClean="0"/>
              <a:t>Dr</a:t>
            </a:r>
            <a:r>
              <a:rPr lang="en-US" sz="2800" dirty="0" smtClean="0"/>
              <a:t> </a:t>
            </a:r>
            <a:r>
              <a:rPr lang="en-US" sz="2800" dirty="0" err="1" smtClean="0"/>
              <a:t>Shyam</a:t>
            </a:r>
            <a:endParaRPr lang="en-US" sz="2800" dirty="0" smtClean="0"/>
          </a:p>
          <a:p>
            <a:pPr algn="ctr"/>
            <a:r>
              <a:rPr lang="en-US" sz="2800" dirty="0" smtClean="0"/>
              <a:t>“Tree Hugger”</a:t>
            </a:r>
          </a:p>
          <a:p>
            <a:pPr algn="ctr"/>
            <a:r>
              <a:rPr lang="en-US" sz="2800" dirty="0" err="1" smtClean="0"/>
              <a:t>Rallapalli</a:t>
            </a:r>
            <a:endParaRPr lang="en-US" sz="2800" dirty="0"/>
          </a:p>
        </p:txBody>
      </p:sp>
      <p:sp>
        <p:nvSpPr>
          <p:cNvPr id="3" name="Rectangle 2"/>
          <p:cNvSpPr/>
          <p:nvPr/>
        </p:nvSpPr>
        <p:spPr>
          <a:xfrm>
            <a:off x="4859867" y="3441469"/>
            <a:ext cx="4572000" cy="954107"/>
          </a:xfrm>
          <a:prstGeom prst="rect">
            <a:avLst/>
          </a:prstGeom>
        </p:spPr>
        <p:txBody>
          <a:bodyPr>
            <a:spAutoFit/>
          </a:bodyPr>
          <a:lstStyle/>
          <a:p>
            <a:pPr marL="457200" indent="-457200">
              <a:buFont typeface="Arial"/>
              <a:buChar char="•"/>
            </a:pPr>
            <a:r>
              <a:rPr lang="en-US" sz="2800" dirty="0" err="1" smtClean="0"/>
              <a:t>Fraxinus</a:t>
            </a:r>
            <a:r>
              <a:rPr lang="en-US" sz="2800" dirty="0" smtClean="0"/>
              <a:t> analysis</a:t>
            </a:r>
          </a:p>
          <a:p>
            <a:pPr marL="457200" indent="-457200">
              <a:buFont typeface="Arial"/>
              <a:buChar char="•"/>
            </a:pPr>
            <a:r>
              <a:rPr lang="en-US" sz="2800" dirty="0" smtClean="0"/>
              <a:t>OADB </a:t>
            </a:r>
            <a:r>
              <a:rPr lang="en-US" sz="2800" dirty="0" err="1" smtClean="0"/>
              <a:t>curation</a:t>
            </a:r>
            <a:endParaRPr lang="en-US" sz="2800" dirty="0" smtClean="0"/>
          </a:p>
        </p:txBody>
      </p:sp>
      <p:pic>
        <p:nvPicPr>
          <p:cNvPr id="5" name="Picture 4" descr="CNV0003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633784" cy="6858000"/>
          </a:xfrm>
          <a:prstGeom prst="rect">
            <a:avLst/>
          </a:prstGeom>
        </p:spPr>
      </p:pic>
    </p:spTree>
    <p:extLst>
      <p:ext uri="{BB962C8B-B14F-4D97-AF65-F5344CB8AC3E}">
        <p14:creationId xmlns:p14="http://schemas.microsoft.com/office/powerpoint/2010/main" val="64176748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95255" y="1045402"/>
            <a:ext cx="3171912" cy="1384995"/>
          </a:xfrm>
          <a:prstGeom prst="rect">
            <a:avLst/>
          </a:prstGeom>
          <a:noFill/>
        </p:spPr>
        <p:txBody>
          <a:bodyPr wrap="none" rtlCol="0">
            <a:spAutoFit/>
          </a:bodyPr>
          <a:lstStyle/>
          <a:p>
            <a:pPr algn="ctr"/>
            <a:r>
              <a:rPr lang="en-US" sz="2800" dirty="0" smtClean="0"/>
              <a:t>Ed </a:t>
            </a:r>
          </a:p>
          <a:p>
            <a:pPr algn="ctr"/>
            <a:r>
              <a:rPr lang="en-US" sz="2800" dirty="0" smtClean="0"/>
              <a:t>“Hendrix isn’t Dead”</a:t>
            </a:r>
          </a:p>
          <a:p>
            <a:pPr algn="ctr"/>
            <a:r>
              <a:rPr lang="en-US" sz="2800" dirty="0" err="1" smtClean="0"/>
              <a:t>Chalstrey</a:t>
            </a:r>
            <a:endParaRPr lang="en-US" sz="2800" dirty="0"/>
          </a:p>
        </p:txBody>
      </p:sp>
      <p:sp>
        <p:nvSpPr>
          <p:cNvPr id="3" name="Rectangle 2"/>
          <p:cNvSpPr/>
          <p:nvPr/>
        </p:nvSpPr>
        <p:spPr>
          <a:xfrm>
            <a:off x="4859867" y="3441469"/>
            <a:ext cx="4572000" cy="523220"/>
          </a:xfrm>
          <a:prstGeom prst="rect">
            <a:avLst/>
          </a:prstGeom>
        </p:spPr>
        <p:txBody>
          <a:bodyPr>
            <a:spAutoFit/>
          </a:bodyPr>
          <a:lstStyle/>
          <a:p>
            <a:pPr marL="457200" indent="-457200">
              <a:buFont typeface="Arial"/>
              <a:buChar char="•"/>
            </a:pPr>
            <a:r>
              <a:rPr lang="en-US" sz="2800" dirty="0" smtClean="0"/>
              <a:t>Algorithm Development </a:t>
            </a:r>
          </a:p>
        </p:txBody>
      </p:sp>
      <p:pic>
        <p:nvPicPr>
          <p:cNvPr id="6" name="Picture 5" descr="CNV0003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4561049" cy="6858000"/>
          </a:xfrm>
          <a:prstGeom prst="rect">
            <a:avLst/>
          </a:prstGeom>
        </p:spPr>
      </p:pic>
    </p:spTree>
    <p:extLst>
      <p:ext uri="{BB962C8B-B14F-4D97-AF65-F5344CB8AC3E}">
        <p14:creationId xmlns:p14="http://schemas.microsoft.com/office/powerpoint/2010/main" val="276668474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69685" y="1045402"/>
            <a:ext cx="3023058" cy="1384995"/>
          </a:xfrm>
          <a:prstGeom prst="rect">
            <a:avLst/>
          </a:prstGeom>
          <a:noFill/>
        </p:spPr>
        <p:txBody>
          <a:bodyPr wrap="none" rtlCol="0">
            <a:spAutoFit/>
          </a:bodyPr>
          <a:lstStyle/>
          <a:p>
            <a:pPr algn="ctr"/>
            <a:r>
              <a:rPr lang="en-US" sz="2800" dirty="0" smtClean="0"/>
              <a:t>Martin</a:t>
            </a:r>
          </a:p>
          <a:p>
            <a:pPr algn="ctr"/>
            <a:r>
              <a:rPr lang="en-US" sz="2800" dirty="0" smtClean="0"/>
              <a:t>“Totes </a:t>
            </a:r>
            <a:r>
              <a:rPr lang="en-US" sz="2800" dirty="0" err="1" smtClean="0"/>
              <a:t>Amazeballs</a:t>
            </a:r>
            <a:r>
              <a:rPr lang="en-US" sz="2800" dirty="0" smtClean="0"/>
              <a:t>”</a:t>
            </a:r>
          </a:p>
          <a:p>
            <a:pPr algn="ctr"/>
            <a:r>
              <a:rPr lang="en-US" sz="2800" dirty="0" smtClean="0"/>
              <a:t>Page</a:t>
            </a:r>
            <a:endParaRPr lang="en-US" sz="2800" dirty="0"/>
          </a:p>
        </p:txBody>
      </p:sp>
      <p:sp>
        <p:nvSpPr>
          <p:cNvPr id="3" name="Rectangle 2"/>
          <p:cNvSpPr/>
          <p:nvPr/>
        </p:nvSpPr>
        <p:spPr>
          <a:xfrm>
            <a:off x="5350934" y="3119735"/>
            <a:ext cx="3454399" cy="1384995"/>
          </a:xfrm>
          <a:prstGeom prst="rect">
            <a:avLst/>
          </a:prstGeom>
        </p:spPr>
        <p:txBody>
          <a:bodyPr wrap="square">
            <a:spAutoFit/>
          </a:bodyPr>
          <a:lstStyle/>
          <a:p>
            <a:pPr marL="457200" indent="-457200">
              <a:buFont typeface="Arial"/>
              <a:buChar char="•"/>
            </a:pPr>
            <a:r>
              <a:rPr lang="en-US" sz="2800" dirty="0" smtClean="0"/>
              <a:t>Sys Admin</a:t>
            </a:r>
          </a:p>
          <a:p>
            <a:pPr marL="457200" indent="-457200">
              <a:buFont typeface="Arial"/>
              <a:buChar char="•"/>
            </a:pPr>
            <a:r>
              <a:rPr lang="en-US" sz="2800" dirty="0" smtClean="0"/>
              <a:t>Cluster Feeding</a:t>
            </a:r>
          </a:p>
          <a:p>
            <a:pPr marL="457200" indent="-457200">
              <a:buFont typeface="Arial"/>
              <a:buChar char="•"/>
            </a:pPr>
            <a:r>
              <a:rPr lang="en-US" sz="2800" dirty="0" smtClean="0"/>
              <a:t>Web Apps</a:t>
            </a:r>
          </a:p>
        </p:txBody>
      </p:sp>
      <p:pic>
        <p:nvPicPr>
          <p:cNvPr id="4" name="Picture 3" descr="CNV0002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56892" cy="6858000"/>
          </a:xfrm>
          <a:prstGeom prst="rect">
            <a:avLst/>
          </a:prstGeom>
        </p:spPr>
      </p:pic>
    </p:spTree>
    <p:extLst>
      <p:ext uri="{BB962C8B-B14F-4D97-AF65-F5344CB8AC3E}">
        <p14:creationId xmlns:p14="http://schemas.microsoft.com/office/powerpoint/2010/main" val="35806290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58540" y="1045402"/>
            <a:ext cx="2445351" cy="1384995"/>
          </a:xfrm>
          <a:prstGeom prst="rect">
            <a:avLst/>
          </a:prstGeom>
          <a:noFill/>
        </p:spPr>
        <p:txBody>
          <a:bodyPr wrap="none" rtlCol="0">
            <a:spAutoFit/>
          </a:bodyPr>
          <a:lstStyle/>
          <a:p>
            <a:pPr algn="ctr"/>
            <a:r>
              <a:rPr lang="en-US" sz="2800" dirty="0" err="1" smtClean="0"/>
              <a:t>Dr</a:t>
            </a:r>
            <a:r>
              <a:rPr lang="en-US" sz="2800" dirty="0" smtClean="0"/>
              <a:t> Carlos</a:t>
            </a:r>
          </a:p>
          <a:p>
            <a:pPr algn="ctr"/>
            <a:r>
              <a:rPr lang="en-US" sz="2800" dirty="0" smtClean="0"/>
              <a:t>“El </a:t>
            </a:r>
            <a:r>
              <a:rPr lang="en-US" sz="2800" dirty="0" err="1" smtClean="0"/>
              <a:t>Modelador</a:t>
            </a:r>
            <a:r>
              <a:rPr lang="en-US" sz="2800" dirty="0" smtClean="0"/>
              <a:t>”</a:t>
            </a:r>
          </a:p>
          <a:p>
            <a:pPr algn="ctr"/>
            <a:r>
              <a:rPr lang="en-US" sz="2800" dirty="0" smtClean="0"/>
              <a:t>Lugo</a:t>
            </a:r>
            <a:endParaRPr lang="en-US" sz="2800" dirty="0"/>
          </a:p>
        </p:txBody>
      </p:sp>
      <p:sp>
        <p:nvSpPr>
          <p:cNvPr id="3" name="Rectangle 2"/>
          <p:cNvSpPr/>
          <p:nvPr/>
        </p:nvSpPr>
        <p:spPr>
          <a:xfrm>
            <a:off x="4842934" y="3119735"/>
            <a:ext cx="4301066" cy="954107"/>
          </a:xfrm>
          <a:prstGeom prst="rect">
            <a:avLst/>
          </a:prstGeom>
        </p:spPr>
        <p:txBody>
          <a:bodyPr wrap="square">
            <a:spAutoFit/>
          </a:bodyPr>
          <a:lstStyle/>
          <a:p>
            <a:pPr marL="457200" indent="-457200">
              <a:buFont typeface="Arial"/>
              <a:buChar char="•"/>
            </a:pPr>
            <a:r>
              <a:rPr lang="en-US" sz="2800" dirty="0" smtClean="0"/>
              <a:t>Theoretical Physicist</a:t>
            </a:r>
          </a:p>
          <a:p>
            <a:pPr marL="457200" indent="-457200">
              <a:buFont typeface="Arial"/>
              <a:buChar char="•"/>
            </a:pPr>
            <a:r>
              <a:rPr lang="en-US" sz="2800" dirty="0" smtClean="0"/>
              <a:t>Evolutionary Models</a:t>
            </a:r>
          </a:p>
        </p:txBody>
      </p:sp>
      <p:pic>
        <p:nvPicPr>
          <p:cNvPr id="5" name="Picture 4" descr="CNV0003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4633783" cy="6858000"/>
          </a:xfrm>
          <a:prstGeom prst="rect">
            <a:avLst/>
          </a:prstGeom>
        </p:spPr>
      </p:pic>
    </p:spTree>
    <p:extLst>
      <p:ext uri="{BB962C8B-B14F-4D97-AF65-F5344CB8AC3E}">
        <p14:creationId xmlns:p14="http://schemas.microsoft.com/office/powerpoint/2010/main" val="390934794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5447</TotalTime>
  <Words>5621</Words>
  <Application>Microsoft Macintosh PowerPoint</Application>
  <PresentationFormat>On-screen Show (4:3)</PresentationFormat>
  <Paragraphs>630</Paragraphs>
  <Slides>51</Slides>
  <Notes>51</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MacLean (TSL)</dc:creator>
  <cp:lastModifiedBy>Dan MacLean (TSL)</cp:lastModifiedBy>
  <cp:revision>90</cp:revision>
  <cp:lastPrinted>2014-05-07T20:01:59Z</cp:lastPrinted>
  <dcterms:created xsi:type="dcterms:W3CDTF">2014-05-02T14:52:11Z</dcterms:created>
  <dcterms:modified xsi:type="dcterms:W3CDTF">2014-05-11T19:06:16Z</dcterms:modified>
</cp:coreProperties>
</file>